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4677" r:id="rId5"/>
    <p:sldMasterId id="2147484683" r:id="rId6"/>
    <p:sldMasterId id="2147484655" r:id="rId7"/>
    <p:sldMasterId id="2147485603" r:id="rId8"/>
    <p:sldMasterId id="2147485620" r:id="rId9"/>
    <p:sldMasterId id="2147485638" r:id="rId10"/>
  </p:sldMasterIdLst>
  <p:notesMasterIdLst>
    <p:notesMasterId r:id="rId68"/>
  </p:notesMasterIdLst>
  <p:handoutMasterIdLst>
    <p:handoutMasterId r:id="rId69"/>
  </p:handoutMasterIdLst>
  <p:sldIdLst>
    <p:sldId id="601" r:id="rId11"/>
    <p:sldId id="320" r:id="rId12"/>
    <p:sldId id="586" r:id="rId13"/>
    <p:sldId id="605" r:id="rId14"/>
    <p:sldId id="440" r:id="rId15"/>
    <p:sldId id="588" r:id="rId16"/>
    <p:sldId id="579" r:id="rId17"/>
    <p:sldId id="386" r:id="rId18"/>
    <p:sldId id="417" r:id="rId19"/>
    <p:sldId id="569" r:id="rId20"/>
    <p:sldId id="370" r:id="rId21"/>
    <p:sldId id="475" r:id="rId22"/>
    <p:sldId id="476" r:id="rId23"/>
    <p:sldId id="477" r:id="rId24"/>
    <p:sldId id="478" r:id="rId25"/>
    <p:sldId id="573" r:id="rId26"/>
    <p:sldId id="580" r:id="rId27"/>
    <p:sldId id="401" r:id="rId28"/>
    <p:sldId id="572" r:id="rId29"/>
    <p:sldId id="576" r:id="rId30"/>
    <p:sldId id="413" r:id="rId31"/>
    <p:sldId id="581" r:id="rId32"/>
    <p:sldId id="420" r:id="rId33"/>
    <p:sldId id="426" r:id="rId34"/>
    <p:sldId id="606" r:id="rId35"/>
    <p:sldId id="577" r:id="rId36"/>
    <p:sldId id="427" r:id="rId37"/>
    <p:sldId id="582" r:id="rId38"/>
    <p:sldId id="430" r:id="rId39"/>
    <p:sldId id="436" r:id="rId40"/>
    <p:sldId id="437" r:id="rId41"/>
    <p:sldId id="439" r:id="rId42"/>
    <p:sldId id="583" r:id="rId43"/>
    <p:sldId id="443" r:id="rId44"/>
    <p:sldId id="449" r:id="rId45"/>
    <p:sldId id="450" r:id="rId46"/>
    <p:sldId id="452" r:id="rId47"/>
    <p:sldId id="584" r:id="rId48"/>
    <p:sldId id="553" r:id="rId49"/>
    <p:sldId id="555" r:id="rId50"/>
    <p:sldId id="578" r:id="rId51"/>
    <p:sldId id="556" r:id="rId52"/>
    <p:sldId id="585" r:id="rId53"/>
    <p:sldId id="557" r:id="rId54"/>
    <p:sldId id="559" r:id="rId55"/>
    <p:sldId id="560" r:id="rId56"/>
    <p:sldId id="561" r:id="rId57"/>
    <p:sldId id="587" r:id="rId58"/>
    <p:sldId id="603" r:id="rId59"/>
    <p:sldId id="604" r:id="rId60"/>
    <p:sldId id="589" r:id="rId61"/>
    <p:sldId id="562" r:id="rId62"/>
    <p:sldId id="594" r:id="rId63"/>
    <p:sldId id="597" r:id="rId64"/>
    <p:sldId id="598" r:id="rId65"/>
    <p:sldId id="600" r:id="rId66"/>
    <p:sldId id="599" r:id="rId67"/>
  </p:sldIdLst>
  <p:sldSz cx="9144000" cy="5143500" type="screen16x9"/>
  <p:notesSz cx="6797675" cy="9926638"/>
  <p:embeddedFontLst>
    <p:embeddedFont>
      <p:font typeface="Calibri" panose="020F0502020204030204" pitchFamily="34" charset="0"/>
      <p:regular r:id="rId70"/>
      <p:bold r:id="rId71"/>
      <p:italic r:id="rId72"/>
      <p:boldItalic r:id="rId73"/>
    </p:embeddedFont>
    <p:embeddedFont>
      <p:font typeface="Tahoma" panose="020B0604030504040204" pitchFamily="34" charset="0"/>
      <p:regular r:id="rId74"/>
      <p:bold r:id="rId75"/>
    </p:embeddedFont>
    <p:embeddedFont>
      <p:font typeface="Verdana" panose="020B0604030504040204" pitchFamily="34" charset="0"/>
      <p:regular r:id="rId76"/>
      <p:bold r:id="rId77"/>
      <p:italic r:id="rId78"/>
      <p:boldItalic r:id="rId79"/>
    </p:embeddedFont>
  </p:embeddedFontLst>
  <p:defaultTextStyle>
    <a:defPPr>
      <a:defRPr lang="en-US"/>
    </a:defPPr>
    <a:lvl1pPr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áš Psota - 2N" initials="LP-2" lastIdx="37" clrIdx="0">
    <p:extLst>
      <p:ext uri="{19B8F6BF-5375-455C-9EA6-DF929625EA0E}">
        <p15:presenceInfo xmlns:p15="http://schemas.microsoft.com/office/powerpoint/2012/main" userId="S::lukasp@axis.com::01a0e882-39e8-4bb7-b3d2-54f4a1681987" providerId="AD"/>
      </p:ext>
    </p:extLst>
  </p:cmAuthor>
  <p:cmAuthor id="2" name="Hasmik Baghdasarjan" initials="HB" lastIdx="6" clrIdx="1">
    <p:extLst>
      <p:ext uri="{19B8F6BF-5375-455C-9EA6-DF929625EA0E}">
        <p15:presenceInfo xmlns:p15="http://schemas.microsoft.com/office/powerpoint/2012/main" userId="Hasmik Baghdasarj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596"/>
    <a:srgbClr val="D4CBB4"/>
    <a:srgbClr val="73B7F5"/>
    <a:srgbClr val="DFF1CB"/>
    <a:srgbClr val="C9E7A7"/>
    <a:srgbClr val="EBF6DE"/>
    <a:srgbClr val="C7BB9D"/>
    <a:srgbClr val="6797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řední styl 1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Střední styl 1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6807" autoAdjust="0"/>
  </p:normalViewPr>
  <p:slideViewPr>
    <p:cSldViewPr snapToGrid="0" snapToObjects="1">
      <p:cViewPr varScale="1">
        <p:scale>
          <a:sx n="128" d="100"/>
          <a:sy n="128" d="100"/>
        </p:scale>
        <p:origin x="150" y="930"/>
      </p:cViewPr>
      <p:guideLst>
        <p:guide orient="horz" pos="1620"/>
        <p:guide pos="2880"/>
      </p:guideLst>
    </p:cSldViewPr>
  </p:slideViewPr>
  <p:outlineViewPr>
    <p:cViewPr>
      <p:scale>
        <a:sx n="33" d="100"/>
        <a:sy n="33" d="100"/>
      </p:scale>
      <p:origin x="0" y="309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3" d="100"/>
          <a:sy n="113" d="100"/>
        </p:scale>
        <p:origin x="-519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3.fntdata"/><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7.fntdata"/><Relationship Id="rId7" Type="http://schemas.openxmlformats.org/officeDocument/2006/relationships/slideMaster" Target="slideMasters/slideMaster4.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B5E8C73A-F81C-41A4-897B-1B16D127F7E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defTabSz="457200" fontAlgn="auto">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E883932D-08FF-464D-BBC0-D5AD07BC71E7}"/>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defTabSz="457200" fontAlgn="auto">
              <a:spcBef>
                <a:spcPts val="0"/>
              </a:spcBef>
              <a:spcAft>
                <a:spcPts val="0"/>
              </a:spcAft>
              <a:defRPr sz="1200">
                <a:latin typeface="+mn-lt"/>
                <a:cs typeface="+mn-cs"/>
              </a:defRPr>
            </a:lvl1pPr>
          </a:lstStyle>
          <a:p>
            <a:pPr>
              <a:defRPr/>
            </a:pPr>
            <a:fld id="{A33CB1EB-4FBE-4059-9553-8A1A00A7F47A}" type="datetimeFigureOut">
              <a:rPr lang="cs-CZ"/>
              <a:pPr>
                <a:defRPr/>
              </a:pPr>
              <a:t>19.10.2022</a:t>
            </a:fld>
            <a:endParaRPr lang="cs-CZ"/>
          </a:p>
        </p:txBody>
      </p:sp>
      <p:sp>
        <p:nvSpPr>
          <p:cNvPr id="4" name="Zástupný symbol pro zápatí 3">
            <a:extLst>
              <a:ext uri="{FF2B5EF4-FFF2-40B4-BE49-F238E27FC236}">
                <a16:creationId xmlns:a16="http://schemas.microsoft.com/office/drawing/2014/main" id="{6FA86F9D-E308-49DC-B267-15473F577966}"/>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defTabSz="457200" fontAlgn="auto">
              <a:spcBef>
                <a:spcPts val="0"/>
              </a:spcBef>
              <a:spcAft>
                <a:spcPts val="0"/>
              </a:spcAft>
              <a:defRPr sz="1200">
                <a:latin typeface="+mn-lt"/>
                <a:cs typeface="+mn-cs"/>
              </a:defRPr>
            </a:lvl1pPr>
          </a:lstStyle>
          <a:p>
            <a:pPr>
              <a:defRPr/>
            </a:pPr>
            <a:endParaRPr lang="cs-CZ"/>
          </a:p>
        </p:txBody>
      </p:sp>
      <p:sp>
        <p:nvSpPr>
          <p:cNvPr id="5" name="Zástupný symbol pro číslo snímku 4">
            <a:extLst>
              <a:ext uri="{FF2B5EF4-FFF2-40B4-BE49-F238E27FC236}">
                <a16:creationId xmlns:a16="http://schemas.microsoft.com/office/drawing/2014/main" id="{0B85BEE0-A5CA-443A-8F41-6222DB96E792}"/>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defTabSz="457200">
              <a:defRPr sz="1200">
                <a:latin typeface="Calibri" panose="020F0502020204030204" pitchFamily="34" charset="0"/>
              </a:defRPr>
            </a:lvl1pPr>
          </a:lstStyle>
          <a:p>
            <a:fld id="{80170C44-EC4B-4AA8-88C8-DFFBAE8F21FC}" type="slidenum">
              <a:rPr lang="cs-CZ" altLang="cs-CZ"/>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78EF5530-64C0-48B9-A11B-A2459BABA60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defTabSz="457200" fontAlgn="auto">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3B9B5981-1724-43AC-AE87-89F71B11DF5E}"/>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defTabSz="457200" fontAlgn="auto">
              <a:spcBef>
                <a:spcPts val="0"/>
              </a:spcBef>
              <a:spcAft>
                <a:spcPts val="0"/>
              </a:spcAft>
              <a:defRPr sz="1200">
                <a:latin typeface="+mn-lt"/>
                <a:cs typeface="+mn-cs"/>
              </a:defRPr>
            </a:lvl1pPr>
          </a:lstStyle>
          <a:p>
            <a:pPr>
              <a:defRPr/>
            </a:pPr>
            <a:fld id="{F26FB77C-D343-4710-BDAA-1BE4DAAB6B24}" type="datetimeFigureOut">
              <a:rPr lang="cs-CZ"/>
              <a:pPr>
                <a:defRPr/>
              </a:pPr>
              <a:t>19.10.2022</a:t>
            </a:fld>
            <a:endParaRPr lang="cs-CZ"/>
          </a:p>
        </p:txBody>
      </p:sp>
      <p:sp>
        <p:nvSpPr>
          <p:cNvPr id="4" name="Zástupný symbol pro obrázek snímku 3">
            <a:extLst>
              <a:ext uri="{FF2B5EF4-FFF2-40B4-BE49-F238E27FC236}">
                <a16:creationId xmlns:a16="http://schemas.microsoft.com/office/drawing/2014/main" id="{7E319CB4-7B11-4A56-985E-8E3F77463738}"/>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A229A1FD-3B8F-45FA-9A6C-69376784F21E}"/>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D94BEBEB-F661-48EB-AD4D-E2EFF278F8DC}"/>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defTabSz="457200" fontAlgn="auto">
              <a:spcBef>
                <a:spcPts val="0"/>
              </a:spcBef>
              <a:spcAft>
                <a:spcPts val="0"/>
              </a:spcAft>
              <a:defRPr sz="1200">
                <a:latin typeface="+mn-lt"/>
                <a:cs typeface="+mn-cs"/>
              </a:defRPr>
            </a:lvl1pPr>
          </a:lstStyle>
          <a:p>
            <a:pPr>
              <a:defRPr/>
            </a:pPr>
            <a:endParaRPr lang="cs-CZ"/>
          </a:p>
        </p:txBody>
      </p:sp>
      <p:sp>
        <p:nvSpPr>
          <p:cNvPr id="7" name="Zástupný symbol pro číslo snímku 6">
            <a:extLst>
              <a:ext uri="{FF2B5EF4-FFF2-40B4-BE49-F238E27FC236}">
                <a16:creationId xmlns:a16="http://schemas.microsoft.com/office/drawing/2014/main" id="{7A9C3075-8540-4982-B140-6BB710E62DD3}"/>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defTabSz="457200">
              <a:defRPr sz="1200">
                <a:latin typeface="Calibri" panose="020F0502020204030204" pitchFamily="34" charset="0"/>
              </a:defRPr>
            </a:lvl1pPr>
          </a:lstStyle>
          <a:p>
            <a:fld id="{0F769190-B25C-484D-BF04-3B0F952CE2EA}"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47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459D2-8D9C-481D-AE17-E86684C3E33B}"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FDF9073-C909-4F20-807F-11A13BA5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4A4A8EF8-C9AC-4CA0-A64B-A376C0BA2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Max. of 30 modules (limited by power supply)</a:t>
            </a:r>
            <a:endParaRPr lang="en-US" altLang="cs-CZ"/>
          </a:p>
        </p:txBody>
      </p:sp>
      <p:sp>
        <p:nvSpPr>
          <p:cNvPr id="4" name="Zástupný symbol pro číslo snímku 3">
            <a:extLst>
              <a:ext uri="{FF2B5EF4-FFF2-40B4-BE49-F238E27FC236}">
                <a16:creationId xmlns:a16="http://schemas.microsoft.com/office/drawing/2014/main" id="{C14EEA88-B937-4B38-985D-8A52660DAB1A}"/>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E780D-A28D-48C1-8BFE-A86CAC6F25B6}" type="slidenum">
              <a:rPr lang="cs-CZ" altLang="cs-CZ">
                <a:latin typeface="Calibri" panose="020F0502020204030204" pitchFamily="34" charset="0"/>
              </a:rPr>
              <a:pPr eaLnBrk="1" hangingPunct="1"/>
              <a:t>12</a:t>
            </a:fld>
            <a:endParaRPr lang="cs-CZ" altLang="cs-CZ">
              <a:latin typeface="Calibri" panose="020F0502020204030204" pitchFamily="34" charset="0"/>
            </a:endParaRPr>
          </a:p>
        </p:txBody>
      </p:sp>
    </p:spTree>
    <p:extLst>
      <p:ext uri="{BB962C8B-B14F-4D97-AF65-F5344CB8AC3E}">
        <p14:creationId xmlns:p14="http://schemas.microsoft.com/office/powerpoint/2010/main" val="304456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2310D85F-4003-4E3F-A11E-F96662827C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Zástupný symbol pro poznámky 2">
            <a:extLst>
              <a:ext uri="{FF2B5EF4-FFF2-40B4-BE49-F238E27FC236}">
                <a16:creationId xmlns:a16="http://schemas.microsoft.com/office/drawing/2014/main" id="{107A6543-0477-4CAD-BF38-C50275A6F2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Max. of 30 modules (limited by power supply)</a:t>
            </a:r>
            <a:endParaRPr lang="en-US" altLang="cs-CZ"/>
          </a:p>
        </p:txBody>
      </p:sp>
      <p:sp>
        <p:nvSpPr>
          <p:cNvPr id="4" name="Zástupný symbol pro číslo snímku 3">
            <a:extLst>
              <a:ext uri="{FF2B5EF4-FFF2-40B4-BE49-F238E27FC236}">
                <a16:creationId xmlns:a16="http://schemas.microsoft.com/office/drawing/2014/main" id="{310B3EAB-9CB5-49F8-BCFF-A02A27DE6921}"/>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8B0C13-6D87-4357-BEC0-B3679EB96568}" type="slidenum">
              <a:rPr lang="cs-CZ" altLang="cs-CZ">
                <a:latin typeface="Calibri" panose="020F0502020204030204" pitchFamily="34" charset="0"/>
              </a:rPr>
              <a:pPr eaLnBrk="1" hangingPunct="1"/>
              <a:t>13</a:t>
            </a:fld>
            <a:endParaRPr lang="cs-CZ" altLang="cs-CZ">
              <a:latin typeface="Calibri" panose="020F0502020204030204" pitchFamily="34" charset="0"/>
            </a:endParaRPr>
          </a:p>
        </p:txBody>
      </p:sp>
    </p:spTree>
    <p:extLst>
      <p:ext uri="{BB962C8B-B14F-4D97-AF65-F5344CB8AC3E}">
        <p14:creationId xmlns:p14="http://schemas.microsoft.com/office/powerpoint/2010/main" val="399913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a:extLst>
              <a:ext uri="{FF2B5EF4-FFF2-40B4-BE49-F238E27FC236}">
                <a16:creationId xmlns:a16="http://schemas.microsoft.com/office/drawing/2014/main" id="{9D7B2BF0-2C2D-40D3-BF3D-60A3571EB2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a:extLst>
              <a:ext uri="{FF2B5EF4-FFF2-40B4-BE49-F238E27FC236}">
                <a16:creationId xmlns:a16="http://schemas.microsoft.com/office/drawing/2014/main" id="{84A54A25-63A3-4811-BCBC-33C4483EB2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a:p>
        </p:txBody>
      </p:sp>
      <p:sp>
        <p:nvSpPr>
          <p:cNvPr id="4" name="Zástupný symbol pro číslo snímku 3">
            <a:extLst>
              <a:ext uri="{FF2B5EF4-FFF2-40B4-BE49-F238E27FC236}">
                <a16:creationId xmlns:a16="http://schemas.microsoft.com/office/drawing/2014/main" id="{D15BF8E3-DD13-414A-8591-E142C4EC74D6}"/>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7DCEA5-C685-4157-A1B8-CDC1D83F5A3C}" type="slidenum">
              <a:rPr lang="cs-CZ" altLang="cs-CZ">
                <a:latin typeface="Calibri" panose="020F0502020204030204" pitchFamily="34" charset="0"/>
              </a:rPr>
              <a:pPr eaLnBrk="1" hangingPunct="1"/>
              <a:t>14</a:t>
            </a:fld>
            <a:endParaRPr lang="cs-CZ" altLang="cs-CZ">
              <a:latin typeface="Calibri" panose="020F0502020204030204" pitchFamily="34" charset="0"/>
            </a:endParaRPr>
          </a:p>
        </p:txBody>
      </p:sp>
    </p:spTree>
    <p:extLst>
      <p:ext uri="{BB962C8B-B14F-4D97-AF65-F5344CB8AC3E}">
        <p14:creationId xmlns:p14="http://schemas.microsoft.com/office/powerpoint/2010/main" val="233472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a16="http://schemas.microsoft.com/office/drawing/2014/main" id="{EC7F43C7-4B9E-49A3-ACDA-046E0CE868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Zástupný symbol pro poznámky 2">
            <a:extLst>
              <a:ext uri="{FF2B5EF4-FFF2-40B4-BE49-F238E27FC236}">
                <a16:creationId xmlns:a16="http://schemas.microsoft.com/office/drawing/2014/main" id="{1BDAA561-CDD3-4108-9D6F-25C9F41FDE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a:p>
        </p:txBody>
      </p:sp>
      <p:sp>
        <p:nvSpPr>
          <p:cNvPr id="4" name="Zástupný symbol pro číslo snímku 3">
            <a:extLst>
              <a:ext uri="{FF2B5EF4-FFF2-40B4-BE49-F238E27FC236}">
                <a16:creationId xmlns:a16="http://schemas.microsoft.com/office/drawing/2014/main" id="{6757F1CC-0EB0-434F-B709-BADA2E81BD90}"/>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BAC44E-F8B0-4BE4-84F2-3687C43B1456}" type="slidenum">
              <a:rPr lang="cs-CZ" altLang="cs-CZ">
                <a:latin typeface="Calibri" panose="020F0502020204030204" pitchFamily="34" charset="0"/>
              </a:rPr>
              <a:pPr eaLnBrk="1" hangingPunct="1"/>
              <a:t>15</a:t>
            </a:fld>
            <a:endParaRPr lang="cs-CZ" altLang="cs-CZ">
              <a:latin typeface="Calibri" panose="020F0502020204030204" pitchFamily="34" charset="0"/>
            </a:endParaRPr>
          </a:p>
        </p:txBody>
      </p:sp>
    </p:spTree>
    <p:extLst>
      <p:ext uri="{BB962C8B-B14F-4D97-AF65-F5344CB8AC3E}">
        <p14:creationId xmlns:p14="http://schemas.microsoft.com/office/powerpoint/2010/main" val="189479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a:extLst>
              <a:ext uri="{FF2B5EF4-FFF2-40B4-BE49-F238E27FC236}">
                <a16:creationId xmlns:a16="http://schemas.microsoft.com/office/drawing/2014/main" id="{4BD7A0FC-1573-45DD-BDF3-0C80E70A48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a:extLst>
              <a:ext uri="{FF2B5EF4-FFF2-40B4-BE49-F238E27FC236}">
                <a16:creationId xmlns:a16="http://schemas.microsoft.com/office/drawing/2014/main" id="{E174BD77-AACC-4043-B09C-7ADEED8739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Zástupný symbol pro číslo snímku 3">
            <a:extLst>
              <a:ext uri="{FF2B5EF4-FFF2-40B4-BE49-F238E27FC236}">
                <a16:creationId xmlns:a16="http://schemas.microsoft.com/office/drawing/2014/main" id="{F349344A-CDC8-4632-8CF9-D683C8123E03}"/>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966217-D152-48B3-9BEF-27D72717F1B7}" type="slidenum">
              <a:rPr lang="cs-CZ" altLang="cs-CZ">
                <a:latin typeface="Calibri" panose="020F0502020204030204" pitchFamily="34" charset="0"/>
              </a:rPr>
              <a:pPr eaLnBrk="1" hangingPunct="1"/>
              <a:t>16</a:t>
            </a:fld>
            <a:endParaRPr lang="cs-CZ" altLang="cs-CZ">
              <a:latin typeface="Calibri" panose="020F0502020204030204" pitchFamily="34" charset="0"/>
            </a:endParaRPr>
          </a:p>
        </p:txBody>
      </p:sp>
    </p:spTree>
    <p:extLst>
      <p:ext uri="{BB962C8B-B14F-4D97-AF65-F5344CB8AC3E}">
        <p14:creationId xmlns:p14="http://schemas.microsoft.com/office/powerpoint/2010/main" val="55483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17</a:t>
            </a:fld>
            <a:endParaRPr lang="cs-CZ" altLang="cs-CZ"/>
          </a:p>
        </p:txBody>
      </p:sp>
    </p:spTree>
    <p:extLst>
      <p:ext uri="{BB962C8B-B14F-4D97-AF65-F5344CB8AC3E}">
        <p14:creationId xmlns:p14="http://schemas.microsoft.com/office/powerpoint/2010/main" val="2670134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795" name="Zástupný symbol pro poznámky 2"/>
          <p:cNvSpPr>
            <a:spLocks noGrp="1"/>
          </p:cNvSpPr>
          <p:nvPr>
            <p:ph type="body" idx="1"/>
          </p:nvPr>
        </p:nvSpPr>
        <p:spPr bwMode="auto"/>
        <p:txBody>
          <a:bodyPr wrap="square" numCol="1" anchor="t" anchorCtr="0" compatLnSpc="1">
            <a:prstTxWarp prst="textNoShape">
              <a:avLst/>
            </a:prstTxWarp>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AE6CAD56-F25B-4654-8DBD-8930ECD4B37F}" type="slidenum">
              <a:rPr lang="cs-CZ" smtClean="0"/>
              <a:pPr>
                <a:defRPr/>
              </a:pPr>
              <a:t>18</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F1A505FD-5AA5-4DD4-A12F-BB44DEBAD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a:extLst>
              <a:ext uri="{FF2B5EF4-FFF2-40B4-BE49-F238E27FC236}">
                <a16:creationId xmlns:a16="http://schemas.microsoft.com/office/drawing/2014/main" id="{BCAABF58-1904-4C4C-ADA0-D353706F8E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2-frame x 3-frame</a:t>
            </a:r>
            <a:endParaRPr lang="en-US" altLang="cs-CZ"/>
          </a:p>
        </p:txBody>
      </p:sp>
      <p:sp>
        <p:nvSpPr>
          <p:cNvPr id="4" name="Zástupný symbol pro číslo snímku 3">
            <a:extLst>
              <a:ext uri="{FF2B5EF4-FFF2-40B4-BE49-F238E27FC236}">
                <a16:creationId xmlns:a16="http://schemas.microsoft.com/office/drawing/2014/main" id="{A4764930-774B-4283-A7C0-6242573CEE49}"/>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5A9F6D-371F-47B9-9E13-3A77BB032880}" type="slidenum">
              <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5003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FDF9073-C909-4F20-807F-11A13BA5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4A4A8EF8-C9AC-4CA0-A64B-A376C0BA2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Same </a:t>
            </a:r>
            <a:r>
              <a:rPr lang="cs-CZ" altLang="cs-CZ" dirty="0" err="1"/>
              <a:t>modules</a:t>
            </a:r>
            <a:r>
              <a:rPr lang="cs-CZ" altLang="cs-CZ" dirty="0"/>
              <a:t> as </a:t>
            </a:r>
            <a:r>
              <a:rPr lang="cs-CZ" altLang="cs-CZ" dirty="0" err="1"/>
              <a:t>for</a:t>
            </a:r>
            <a:r>
              <a:rPr lang="cs-CZ" altLang="cs-CZ" dirty="0"/>
              <a:t> IP Verso </a:t>
            </a:r>
          </a:p>
          <a:p>
            <a:endParaRPr lang="cs-CZ" altLang="cs-CZ" dirty="0"/>
          </a:p>
          <a:p>
            <a:r>
              <a:rPr lang="cs-CZ" altLang="cs-CZ" dirty="0"/>
              <a:t>Max. </a:t>
            </a:r>
            <a:r>
              <a:rPr lang="cs-CZ" altLang="cs-CZ" dirty="0" err="1"/>
              <a:t>of</a:t>
            </a:r>
            <a:r>
              <a:rPr lang="cs-CZ" altLang="cs-CZ" dirty="0"/>
              <a:t> 30 </a:t>
            </a:r>
            <a:r>
              <a:rPr lang="cs-CZ" altLang="cs-CZ" dirty="0" err="1"/>
              <a:t>modules</a:t>
            </a:r>
            <a:r>
              <a:rPr lang="cs-CZ" altLang="cs-CZ" dirty="0"/>
              <a:t> (limited by </a:t>
            </a:r>
            <a:r>
              <a:rPr lang="cs-CZ" altLang="cs-CZ" dirty="0" err="1"/>
              <a:t>power</a:t>
            </a:r>
            <a:r>
              <a:rPr lang="cs-CZ" altLang="cs-CZ" dirty="0"/>
              <a:t> </a:t>
            </a:r>
            <a:r>
              <a:rPr lang="cs-CZ" altLang="cs-CZ" dirty="0" err="1"/>
              <a:t>supply</a:t>
            </a:r>
            <a:r>
              <a:rPr lang="cs-CZ" altLang="cs-CZ" dirty="0"/>
              <a:t>)</a:t>
            </a:r>
          </a:p>
          <a:p>
            <a:pPr marL="0" indent="0">
              <a:buFont typeface="Arial" panose="020B0604020202020204" pitchFamily="34" charset="0"/>
              <a:buNone/>
            </a:pPr>
            <a:r>
              <a:rPr lang="cs-CZ" altLang="cs-CZ" dirty="0"/>
              <a:t> </a:t>
            </a:r>
          </a:p>
          <a:p>
            <a:pPr marL="171450" indent="-171450">
              <a:buFont typeface="Arial" panose="020B0604020202020204" pitchFamily="34" charset="0"/>
              <a:buChar char="•"/>
            </a:pPr>
            <a:r>
              <a:rPr lang="cs-CZ" altLang="cs-CZ" dirty="0"/>
              <a:t>Touch display,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indent="-171450">
              <a:buFont typeface="Arial" panose="020B0604020202020204" pitchFamily="34" charset="0"/>
              <a:buChar char="•"/>
            </a:pPr>
            <a:r>
              <a:rPr lang="cs-CZ" altLang="cs-CZ" dirty="0"/>
              <a:t>Bluetooth, </a:t>
            </a:r>
          </a:p>
          <a:p>
            <a:pPr marL="171450" indent="-171450">
              <a:buFont typeface="Arial" panose="020B0604020202020204" pitchFamily="34" charset="0"/>
              <a:buChar char="•"/>
            </a:pPr>
            <a:r>
              <a:rPr lang="cs-CZ" sz="1200" dirty="0">
                <a:solidFill>
                  <a:srgbClr val="2C2C2C"/>
                </a:solidFill>
                <a:latin typeface="Verdana" pitchFamily="34" charset="0"/>
              </a:rPr>
              <a:t>RFID </a:t>
            </a:r>
            <a:r>
              <a:rPr lang="cs-CZ" sz="1200" dirty="0" err="1">
                <a:solidFill>
                  <a:srgbClr val="2C2C2C"/>
                </a:solidFill>
                <a:latin typeface="Verdana" pitchFamily="34" charset="0"/>
              </a:rPr>
              <a:t>card</a:t>
            </a:r>
            <a:r>
              <a:rPr lang="cs-CZ" sz="1200" dirty="0">
                <a:solidFill>
                  <a:srgbClr val="2C2C2C"/>
                </a:solidFill>
                <a:latin typeface="Verdana" pitchFamily="34" charset="0"/>
              </a:rPr>
              <a:t> </a:t>
            </a:r>
            <a:r>
              <a:rPr lang="cs-CZ" sz="1200" dirty="0" err="1">
                <a:solidFill>
                  <a:srgbClr val="2C2C2C"/>
                </a:solidFill>
                <a:latin typeface="Verdana" pitchFamily="34" charset="0"/>
              </a:rPr>
              <a:t>reader</a:t>
            </a:r>
            <a:r>
              <a:rPr lang="cs-CZ" sz="1200" dirty="0">
                <a:solidFill>
                  <a:srgbClr val="2C2C2C"/>
                </a:solidFill>
                <a:latin typeface="Verdana" pitchFamily="34" charset="0"/>
              </a:rPr>
              <a:t> 125kHz / 13,56MHz/ 13,56MHz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Keypad</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5 </a:t>
            </a:r>
            <a:r>
              <a:rPr lang="cs-CZ" sz="1200" dirty="0" err="1">
                <a:solidFill>
                  <a:srgbClr val="2C2C2C"/>
                </a:solidFill>
                <a:latin typeface="Verdana" pitchFamily="34" charset="0"/>
              </a:rPr>
              <a:t>buttons</a:t>
            </a:r>
            <a:r>
              <a:rPr lang="cs-CZ" sz="1200" dirty="0">
                <a:solidFill>
                  <a:srgbClr val="2C2C2C"/>
                </a:solidFill>
                <a:latin typeface="Verdana" pitchFamily="34" charset="0"/>
              </a:rPr>
              <a:t>,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Infopanel,</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Indooction</a:t>
            </a:r>
            <a:r>
              <a:rPr lang="cs-CZ" sz="1200" dirty="0">
                <a:solidFill>
                  <a:srgbClr val="2C2C2C"/>
                </a:solidFill>
                <a:latin typeface="Verdana" pitchFamily="34" charset="0"/>
              </a:rPr>
              <a:t> </a:t>
            </a:r>
            <a:r>
              <a:rPr lang="cs-CZ" sz="1200" dirty="0" err="1">
                <a:solidFill>
                  <a:srgbClr val="2C2C2C"/>
                </a:solidFill>
                <a:latin typeface="Verdana" pitchFamily="34" charset="0"/>
              </a:rPr>
              <a:t>loop</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Blind module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rgbClr val="2C2C2C"/>
              </a:solidFill>
              <a:latin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endParaRPr lang="en-US" altLang="cs-CZ" dirty="0"/>
          </a:p>
        </p:txBody>
      </p:sp>
      <p:sp>
        <p:nvSpPr>
          <p:cNvPr id="4" name="Zástupný symbol pro číslo snímku 3">
            <a:extLst>
              <a:ext uri="{FF2B5EF4-FFF2-40B4-BE49-F238E27FC236}">
                <a16:creationId xmlns:a16="http://schemas.microsoft.com/office/drawing/2014/main" id="{C14EEA88-B937-4B38-985D-8A52660DAB1A}"/>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E780D-A28D-48C1-8BFE-A86CAC6F25B6}" type="slidenum">
              <a:rPr lang="cs-CZ" altLang="cs-CZ">
                <a:latin typeface="Calibri" panose="020F0502020204030204" pitchFamily="34" charset="0"/>
              </a:rPr>
              <a:pPr eaLnBrk="1" hangingPunct="1"/>
              <a:t>20</a:t>
            </a:fld>
            <a:endParaRPr lang="cs-CZ" altLang="cs-CZ">
              <a:latin typeface="Calibri" panose="020F0502020204030204" pitchFamily="34" charset="0"/>
            </a:endParaRPr>
          </a:p>
        </p:txBody>
      </p:sp>
    </p:spTree>
    <p:extLst>
      <p:ext uri="{BB962C8B-B14F-4D97-AF65-F5344CB8AC3E}">
        <p14:creationId xmlns:p14="http://schemas.microsoft.com/office/powerpoint/2010/main" val="3663675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19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D476D062-51BA-48E7-A827-402CD18ADFE1}" type="slidenum">
              <a:rPr lang="cs-CZ" smtClean="0"/>
              <a:pPr>
                <a:defRPr/>
              </a:pPr>
              <a:t>21</a:t>
            </a:fld>
            <a:endParaRPr lang="cs-CZ"/>
          </a:p>
        </p:txBody>
      </p:sp>
    </p:spTree>
    <p:extLst>
      <p:ext uri="{BB962C8B-B14F-4D97-AF65-F5344CB8AC3E}">
        <p14:creationId xmlns:p14="http://schemas.microsoft.com/office/powerpoint/2010/main" val="356748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cs-CZ" dirty="0" err="1"/>
              <a:t>Advantages</a:t>
            </a:r>
            <a:r>
              <a:rPr lang="cs-CZ" dirty="0"/>
              <a:t> </a:t>
            </a:r>
            <a:r>
              <a:rPr lang="cs-CZ" dirty="0" err="1"/>
              <a:t>of</a:t>
            </a:r>
            <a:r>
              <a:rPr lang="cs-CZ" dirty="0"/>
              <a:t> </a:t>
            </a:r>
            <a:r>
              <a:rPr lang="cs-CZ" dirty="0" err="1"/>
              <a:t>our</a:t>
            </a:r>
            <a:r>
              <a:rPr lang="cs-CZ" dirty="0"/>
              <a:t> technology:</a:t>
            </a:r>
          </a:p>
          <a:p>
            <a:pPr marL="171450" indent="-171450">
              <a:buFont typeface="Arial" panose="020B0604020202020204" pitchFamily="34" charset="0"/>
              <a:buChar char="•"/>
            </a:pPr>
            <a:r>
              <a:rPr lang="en-GB" sz="1400" b="1" dirty="0"/>
              <a:t>Simple wiring </a:t>
            </a:r>
            <a:r>
              <a:rPr lang="en-GB" sz="1400" dirty="0"/>
              <a:t>reduces time spent on the installation site</a:t>
            </a:r>
            <a:endParaRPr lang="cs-CZ" sz="1400" dirty="0"/>
          </a:p>
          <a:p>
            <a:pPr marL="171450" indent="-171450">
              <a:buFont typeface="Arial" panose="020B0604020202020204" pitchFamily="34" charset="0"/>
              <a:buChar char="•"/>
            </a:pPr>
            <a:r>
              <a:rPr lang="en-GB" sz="1400" dirty="0"/>
              <a:t>Openness for the </a:t>
            </a:r>
            <a:r>
              <a:rPr lang="en-GB" sz="1400" b="1" dirty="0"/>
              <a:t>integration</a:t>
            </a:r>
            <a:r>
              <a:rPr lang="en-GB" sz="1400" dirty="0"/>
              <a:t> with 3</a:t>
            </a:r>
            <a:r>
              <a:rPr lang="en-GB" sz="1400" baseline="30000" dirty="0"/>
              <a:t>rd</a:t>
            </a:r>
            <a:r>
              <a:rPr lang="en-GB" sz="1400" dirty="0"/>
              <a:t> party systems</a:t>
            </a:r>
            <a:endParaRPr lang="cs-CZ" sz="1400" dirty="0"/>
          </a:p>
          <a:p>
            <a:pPr marL="627063" lvl="1" indent="-171450">
              <a:buFont typeface="Arial" panose="020B0604020202020204" pitchFamily="34" charset="0"/>
              <a:buChar char="•"/>
            </a:pPr>
            <a:r>
              <a:rPr lang="en-US" sz="1200" dirty="0"/>
              <a:t>Open standards and proprietary protocols</a:t>
            </a:r>
            <a:endParaRPr lang="cs-CZ" sz="1200" dirty="0"/>
          </a:p>
          <a:p>
            <a:pPr marL="627063" lvl="1" indent="-171450">
              <a:buFont typeface="Arial" panose="020B0604020202020204" pitchFamily="34" charset="0"/>
              <a:buChar char="•"/>
            </a:pPr>
            <a:r>
              <a:rPr lang="en-US" sz="1200" dirty="0"/>
              <a:t>Compatible with more than 200 solutions</a:t>
            </a:r>
            <a:endParaRPr lang="cs-CZ" sz="1200" dirty="0"/>
          </a:p>
          <a:p>
            <a:pPr marL="627063" lvl="1" indent="-171450">
              <a:buFont typeface="Arial" panose="020B0604020202020204" pitchFamily="34" charset="0"/>
              <a:buChar char="•"/>
            </a:pPr>
            <a:r>
              <a:rPr lang="en-US" sz="1200" dirty="0"/>
              <a:t>Extensive API</a:t>
            </a:r>
            <a:endParaRPr lang="cs-CZ" sz="1200" b="0" dirty="0"/>
          </a:p>
          <a:p>
            <a:pPr marL="627063" lvl="1" indent="-171450">
              <a:buFont typeface="Arial" panose="020B0604020202020204" pitchFamily="34" charset="0"/>
              <a:buChar char="•"/>
            </a:pP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solidFill>
                  <a:srgbClr val="000000"/>
                </a:solidFill>
                <a:ea typeface="+mn-ea"/>
                <a:cs typeface="+mn-cs"/>
              </a:rPr>
              <a:t>Most of our </a:t>
            </a:r>
            <a:r>
              <a:rPr lang="en-US" sz="1200" b="1" dirty="0">
                <a:solidFill>
                  <a:srgbClr val="000000"/>
                </a:solidFill>
                <a:ea typeface="+mn-ea"/>
                <a:cs typeface="+mn-cs"/>
              </a:rPr>
              <a:t>competitors have traditional</a:t>
            </a:r>
            <a:r>
              <a:rPr lang="cs-CZ" sz="1200" b="1" dirty="0">
                <a:solidFill>
                  <a:srgbClr val="000000"/>
                </a:solidFill>
                <a:ea typeface="+mn-ea"/>
                <a:cs typeface="+mn-cs"/>
              </a:rPr>
              <a:t>, </a:t>
            </a:r>
            <a:r>
              <a:rPr lang="en-US" sz="1200" b="1" dirty="0">
                <a:solidFill>
                  <a:srgbClr val="000000"/>
                </a:solidFill>
                <a:ea typeface="+mn-ea"/>
                <a:cs typeface="+mn-cs"/>
              </a:rPr>
              <a:t>non IP solution</a:t>
            </a:r>
            <a:r>
              <a:rPr lang="cs-CZ" sz="1200" b="1" dirty="0">
                <a:solidFill>
                  <a:srgbClr val="000000"/>
                </a:solidFill>
                <a:ea typeface="+mn-ea"/>
                <a:cs typeface="+mn-cs"/>
              </a:rPr>
              <a:t> </a:t>
            </a:r>
            <a:r>
              <a:rPr lang="cs-CZ" sz="1200" dirty="0" err="1">
                <a:solidFill>
                  <a:srgbClr val="000000"/>
                </a:solidFill>
                <a:ea typeface="+mn-ea"/>
                <a:cs typeface="+mn-cs"/>
              </a:rPr>
              <a:t>with</a:t>
            </a:r>
            <a:r>
              <a:rPr lang="cs-CZ" sz="1200" dirty="0">
                <a:solidFill>
                  <a:srgbClr val="000000"/>
                </a:solidFill>
                <a:ea typeface="+mn-ea"/>
                <a:cs typeface="+mn-cs"/>
              </a:rPr>
              <a:t> many </a:t>
            </a:r>
            <a:r>
              <a:rPr lang="cs-CZ" sz="1200" dirty="0" err="1">
                <a:solidFill>
                  <a:srgbClr val="000000"/>
                </a:solidFill>
                <a:ea typeface="+mn-ea"/>
                <a:cs typeface="+mn-cs"/>
              </a:rPr>
              <a:t>limitations</a:t>
            </a:r>
            <a:endParaRPr lang="cs-CZ" sz="1200" dirty="0">
              <a:solidFill>
                <a:srgbClr val="000000"/>
              </a:solidFill>
              <a:ea typeface="+mn-ea"/>
              <a:cs typeface="+mn-cs"/>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New buildings are mostly based on IP  - you will have to face it – better with professional solution </a:t>
            </a: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GB" sz="1400" b="1" dirty="0"/>
              <a:t>Scalability</a:t>
            </a:r>
            <a:r>
              <a:rPr lang="en-GB" sz="1400" dirty="0"/>
              <a:t> of the whole system – no dead ends</a:t>
            </a:r>
          </a:p>
          <a:p>
            <a:pPr marL="742950" lvl="1">
              <a:lnSpc>
                <a:spcPct val="150000"/>
              </a:lnSpc>
              <a:spcBef>
                <a:spcPts val="1200"/>
              </a:spcBef>
              <a:spcAft>
                <a:spcPts val="0"/>
              </a:spcAft>
              <a:buClr>
                <a:schemeClr val="tx2"/>
              </a:buClr>
              <a:buFont typeface="Verdana" pitchFamily="34" charset="0"/>
              <a:buChar char="–"/>
              <a:defRPr/>
            </a:pPr>
            <a:r>
              <a:rPr lang="cs-CZ" sz="1400" b="1" dirty="0" err="1"/>
              <a:t>Trusted</a:t>
            </a:r>
            <a:r>
              <a:rPr lang="en-GB" sz="1400" b="1" dirty="0"/>
              <a:t> services </a:t>
            </a:r>
            <a:r>
              <a:rPr lang="en-GB" sz="1400" dirty="0"/>
              <a:t>generating money and saving time</a:t>
            </a:r>
          </a:p>
          <a:p>
            <a:pPr marL="742950" lvl="1">
              <a:lnSpc>
                <a:spcPct val="150000"/>
              </a:lnSpc>
              <a:spcBef>
                <a:spcPts val="1200"/>
              </a:spcBef>
              <a:spcAft>
                <a:spcPts val="0"/>
              </a:spcAft>
              <a:buClr>
                <a:schemeClr val="tx2"/>
              </a:buClr>
              <a:buFont typeface="Verdana" pitchFamily="34" charset="0"/>
              <a:buChar char="–"/>
              <a:defRPr/>
            </a:pPr>
            <a:r>
              <a:rPr lang="en-GB" sz="1400" dirty="0"/>
              <a:t>Full range offer for MDU including also </a:t>
            </a:r>
            <a:r>
              <a:rPr lang="en-GB" sz="1400" b="1" dirty="0"/>
              <a:t>Access Control</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cs-CZ" dirty="0"/>
          </a:p>
          <a:p>
            <a:r>
              <a:rPr lang="en-US" b="1" dirty="0"/>
              <a:t>IP technology </a:t>
            </a:r>
            <a:endParaRPr lang="cs-CZ" b="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err="1"/>
              <a:t>Shorter</a:t>
            </a:r>
            <a:r>
              <a:rPr lang="cs-CZ" sz="1400" dirty="0"/>
              <a:t> </a:t>
            </a:r>
            <a:r>
              <a:rPr lang="cs-CZ" sz="1400" dirty="0" err="1"/>
              <a:t>time</a:t>
            </a:r>
            <a:r>
              <a:rPr lang="cs-CZ" sz="1400" dirty="0"/>
              <a:t> </a:t>
            </a:r>
            <a:r>
              <a:rPr lang="cs-CZ" sz="1400" dirty="0" err="1"/>
              <a:t>spent</a:t>
            </a:r>
            <a:r>
              <a:rPr lang="cs-CZ" sz="1400" dirty="0"/>
              <a:t> on </a:t>
            </a:r>
            <a:r>
              <a:rPr lang="cs-CZ" sz="1400" dirty="0" err="1"/>
              <a:t>the</a:t>
            </a:r>
            <a:r>
              <a:rPr lang="cs-CZ" sz="1400" dirty="0"/>
              <a:t> </a:t>
            </a:r>
            <a:r>
              <a:rPr lang="cs-CZ" sz="1400" dirty="0" err="1"/>
              <a:t>installation</a:t>
            </a:r>
            <a:r>
              <a:rPr lang="cs-CZ" sz="1400" dirty="0"/>
              <a:t> </a:t>
            </a:r>
            <a:r>
              <a:rPr lang="cs-CZ" sz="1400" dirty="0" err="1"/>
              <a:t>site</a:t>
            </a:r>
            <a:endParaRPr lang="cs-CZ" sz="140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a:t>  - </a:t>
            </a:r>
            <a:r>
              <a:rPr lang="en-US" sz="1200" dirty="0"/>
              <a:t>One type of cabling</a:t>
            </a:r>
            <a:r>
              <a:rPr lang="cs-CZ" sz="1200" dirty="0"/>
              <a:t>, s</a:t>
            </a:r>
            <a:r>
              <a:rPr lang="en-US" dirty="0" err="1"/>
              <a:t>imple</a:t>
            </a:r>
            <a:r>
              <a:rPr lang="en-US" dirty="0"/>
              <a:t> wiring, sharing of infrastructure - </a:t>
            </a:r>
            <a:r>
              <a:rPr lang="cs-CZ" dirty="0"/>
              <a:t>m</a:t>
            </a:r>
            <a:r>
              <a:rPr lang="en-US" dirty="0" err="1"/>
              <a:t>aintained</a:t>
            </a:r>
            <a:r>
              <a:rPr lang="en-US" dirty="0"/>
              <a:t> by non-electricals (IT guys), no need for deep wiring knowledge </a:t>
            </a:r>
          </a:p>
          <a:p>
            <a:r>
              <a:rPr lang="cs-CZ" sz="1200" dirty="0"/>
              <a:t>  - </a:t>
            </a:r>
            <a:r>
              <a:rPr lang="en-US" sz="1200" dirty="0"/>
              <a:t>Plug &amp; play solution with PoE – only a switch is needed</a:t>
            </a:r>
            <a:r>
              <a:rPr lang="cs-CZ" sz="1200" dirty="0"/>
              <a:t>, </a:t>
            </a:r>
            <a:r>
              <a:rPr lang="cs-CZ" sz="1200" dirty="0" err="1"/>
              <a:t>easy</a:t>
            </a:r>
            <a:r>
              <a:rPr lang="cs-CZ" sz="1200" dirty="0"/>
              <a:t> </a:t>
            </a:r>
            <a:r>
              <a:rPr lang="cs-CZ" sz="1200" dirty="0" err="1"/>
              <a:t>backup</a:t>
            </a:r>
            <a:endParaRPr lang="cs-CZ" sz="1200" dirty="0"/>
          </a:p>
          <a:p>
            <a:endParaRPr lang="cs-CZ" dirty="0"/>
          </a:p>
          <a:p>
            <a:r>
              <a:rPr lang="en-US" dirty="0"/>
              <a:t>IP  - potential to improve – Audio &amp;  Video quality superior to 2Wire….. </a:t>
            </a:r>
          </a:p>
          <a:p>
            <a:pPr lvl="1"/>
            <a:r>
              <a:rPr lang="en-US" dirty="0"/>
              <a:t>No 2Wire issues (hum buzz, noise, security, privacy ….. )</a:t>
            </a:r>
          </a:p>
          <a:p>
            <a:pPr lvl="1"/>
            <a:r>
              <a:rPr lang="en-US" dirty="0"/>
              <a:t>No limits (number of units, video streams, distance)</a:t>
            </a:r>
            <a:endParaRPr lang="cs-CZ" dirty="0"/>
          </a:p>
          <a:p>
            <a:pPr lvl="1"/>
            <a:r>
              <a:rPr lang="en-US" dirty="0"/>
              <a:t>No dead ends </a:t>
            </a: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3</a:t>
            </a:fld>
            <a:endParaRPr lang="cs-CZ" altLang="cs-CZ"/>
          </a:p>
        </p:txBody>
      </p:sp>
    </p:spTree>
    <p:extLst>
      <p:ext uri="{BB962C8B-B14F-4D97-AF65-F5344CB8AC3E}">
        <p14:creationId xmlns:p14="http://schemas.microsoft.com/office/powerpoint/2010/main" val="378660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22</a:t>
            </a:fld>
            <a:endParaRPr lang="cs-CZ" altLang="cs-CZ"/>
          </a:p>
        </p:txBody>
      </p:sp>
    </p:spTree>
    <p:extLst>
      <p:ext uri="{BB962C8B-B14F-4D97-AF65-F5344CB8AC3E}">
        <p14:creationId xmlns:p14="http://schemas.microsoft.com/office/powerpoint/2010/main" val="3965810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indent="-171450">
              <a:buFont typeface="Arial" panose="020B0604020202020204" pitchFamily="34" charset="0"/>
              <a:buChar char="•"/>
            </a:pPr>
            <a:r>
              <a:rPr lang="en-US" sz="1200" kern="0" dirty="0">
                <a:solidFill>
                  <a:srgbClr val="000000"/>
                </a:solidFill>
              </a:rPr>
              <a:t>Video calls and door control int</a:t>
            </a:r>
            <a:endParaRPr lang="cs-CZ" sz="1200" kern="0" dirty="0">
              <a:solidFill>
                <a:srgbClr val="000000"/>
              </a:solidFill>
            </a:endParaRP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A luxurious surface of brushed zinc represents any entrance in style.</a:t>
            </a:r>
            <a:endParaRPr lang="cs-CZ" sz="1200" kern="0" dirty="0">
              <a:solidFill>
                <a:srgbClr val="000000"/>
              </a:solidFill>
            </a:endParaRP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All components and materials are industrial high-grade so as to ensure excellent performance under any conditions.</a:t>
            </a:r>
            <a:r>
              <a:rPr lang="cs-CZ" sz="1200" kern="0" dirty="0">
                <a:solidFill>
                  <a:srgbClr val="000000"/>
                </a:solidFill>
              </a:rPr>
              <a:t> </a:t>
            </a: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cs-CZ" sz="1200" kern="0" dirty="0" err="1">
                <a:solidFill>
                  <a:srgbClr val="000000"/>
                </a:solidFill>
              </a:rPr>
              <a:t>Int</a:t>
            </a:r>
            <a:r>
              <a:rPr lang="en-US" sz="1200" kern="0" dirty="0" err="1">
                <a:solidFill>
                  <a:srgbClr val="000000"/>
                </a:solidFill>
              </a:rPr>
              <a:t>egrate</a:t>
            </a:r>
            <a:r>
              <a:rPr lang="en-US" sz="1200" kern="0" dirty="0">
                <a:solidFill>
                  <a:srgbClr val="000000"/>
                </a:solidFill>
              </a:rPr>
              <a:t> into your smart home system.</a:t>
            </a:r>
            <a:endParaRPr lang="cs-CZ" sz="1200" kern="0" dirty="0">
              <a:solidFill>
                <a:srgbClr val="000000"/>
              </a:solidFill>
            </a:endParaRP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dirty="0"/>
              <a:t>Various integration scenarios with a lot of Home Automation systems thanks to open HTTP API, Automation functionality in Helios IP and O</a:t>
            </a:r>
            <a:r>
              <a:rPr lang="cs-CZ" sz="1800" dirty="0"/>
              <a:t>NVIF</a:t>
            </a:r>
            <a:r>
              <a:rPr lang="en-US" sz="1800" dirty="0"/>
              <a:t> support.</a:t>
            </a:r>
            <a:endParaRPr lang="cs-CZ" sz="1800" dirty="0"/>
          </a:p>
          <a:p>
            <a:pPr marL="817563" lvl="1" indent="-180975">
              <a:lnSpc>
                <a:spcPct val="90000"/>
              </a:lnSpc>
              <a:spcBef>
                <a:spcPts val="0"/>
              </a:spcBef>
              <a:spcAft>
                <a:spcPts val="600"/>
              </a:spcAft>
              <a:buFont typeface="Arial" pitchFamily="34" charset="0"/>
              <a:buChar char="•"/>
              <a:defRPr/>
            </a:pPr>
            <a:r>
              <a:rPr lang="cs-CZ" altLang="cs-CZ" sz="1600" dirty="0">
                <a:solidFill>
                  <a:schemeClr val="bg2">
                    <a:lumMod val="50000"/>
                  </a:schemeClr>
                </a:solidFill>
              </a:rPr>
              <a:t> </a:t>
            </a:r>
            <a:r>
              <a:rPr lang="cs-CZ" altLang="cs-CZ" sz="1600" dirty="0" err="1">
                <a:solidFill>
                  <a:schemeClr val="bg2">
                    <a:lumMod val="50000"/>
                  </a:schemeClr>
                </a:solidFill>
              </a:rPr>
              <a:t>motion</a:t>
            </a:r>
            <a:r>
              <a:rPr lang="cs-CZ" altLang="cs-CZ" sz="1600" dirty="0">
                <a:solidFill>
                  <a:schemeClr val="bg2">
                    <a:lumMod val="50000"/>
                  </a:schemeClr>
                </a:solidFill>
              </a:rPr>
              <a:t> </a:t>
            </a:r>
            <a:r>
              <a:rPr lang="cs-CZ" altLang="cs-CZ" sz="1600" dirty="0" err="1">
                <a:solidFill>
                  <a:schemeClr val="bg2">
                    <a:lumMod val="50000"/>
                  </a:schemeClr>
                </a:solidFill>
              </a:rPr>
              <a:t>detection</a:t>
            </a:r>
            <a:r>
              <a:rPr lang="cs-CZ" altLang="cs-CZ" sz="1600" dirty="0">
                <a:solidFill>
                  <a:schemeClr val="bg2">
                    <a:lumMod val="50000"/>
                  </a:schemeClr>
                </a:solidFill>
              </a:rPr>
              <a:t> to </a:t>
            </a:r>
            <a:r>
              <a:rPr lang="cs-CZ" altLang="cs-CZ" sz="1600" dirty="0" err="1">
                <a:solidFill>
                  <a:schemeClr val="bg2">
                    <a:lumMod val="50000"/>
                  </a:schemeClr>
                </a:solidFill>
              </a:rPr>
              <a:t>reveal</a:t>
            </a:r>
            <a:r>
              <a:rPr lang="cs-CZ" altLang="cs-CZ" sz="1600" dirty="0">
                <a:solidFill>
                  <a:schemeClr val="bg2">
                    <a:lumMod val="50000"/>
                  </a:schemeClr>
                </a:solidFill>
              </a:rPr>
              <a:t> </a:t>
            </a:r>
            <a:r>
              <a:rPr lang="cs-CZ" altLang="cs-CZ" sz="1600" dirty="0" err="1">
                <a:solidFill>
                  <a:schemeClr val="bg2">
                    <a:lumMod val="50000"/>
                  </a:schemeClr>
                </a:solidFill>
              </a:rPr>
              <a:t>trespassers</a:t>
            </a:r>
            <a:endParaRPr lang="cs-CZ" altLang="cs-CZ" sz="1600" dirty="0">
              <a:solidFill>
                <a:schemeClr val="bg2">
                  <a:lumMod val="50000"/>
                </a:schemeClr>
              </a:solidFill>
            </a:endParaRPr>
          </a:p>
          <a:p>
            <a:pPr marL="817563" lvl="1" indent="-180975">
              <a:lnSpc>
                <a:spcPct val="90000"/>
              </a:lnSpc>
              <a:spcBef>
                <a:spcPts val="0"/>
              </a:spcBef>
              <a:spcAft>
                <a:spcPts val="600"/>
              </a:spcAft>
              <a:buFont typeface="Arial" pitchFamily="34" charset="0"/>
              <a:buChar char="•"/>
              <a:defRPr/>
            </a:pPr>
            <a:r>
              <a:rPr lang="cs-CZ" altLang="cs-CZ" sz="1600" dirty="0">
                <a:solidFill>
                  <a:schemeClr val="bg2">
                    <a:lumMod val="50000"/>
                  </a:schemeClr>
                </a:solidFill>
              </a:rPr>
              <a:t> ONVIF </a:t>
            </a:r>
            <a:r>
              <a:rPr lang="cs-CZ" altLang="cs-CZ" sz="1600" dirty="0" err="1">
                <a:solidFill>
                  <a:schemeClr val="bg2">
                    <a:lumMod val="50000"/>
                  </a:schemeClr>
                </a:solidFill>
              </a:rPr>
              <a:t>for</a:t>
            </a:r>
            <a:r>
              <a:rPr lang="cs-CZ" altLang="cs-CZ" sz="1600" dirty="0">
                <a:solidFill>
                  <a:schemeClr val="bg2">
                    <a:lumMod val="50000"/>
                  </a:schemeClr>
                </a:solidFill>
              </a:rPr>
              <a:t> </a:t>
            </a:r>
            <a:r>
              <a:rPr lang="cs-CZ" altLang="cs-CZ" sz="1600" dirty="0" err="1">
                <a:solidFill>
                  <a:schemeClr val="bg2">
                    <a:lumMod val="50000"/>
                  </a:schemeClr>
                </a:solidFill>
              </a:rPr>
              <a:t>integration</a:t>
            </a:r>
            <a:r>
              <a:rPr lang="cs-CZ" altLang="cs-CZ" sz="1600" dirty="0">
                <a:solidFill>
                  <a:schemeClr val="bg2">
                    <a:lumMod val="50000"/>
                  </a:schemeClr>
                </a:solidFill>
              </a:rPr>
              <a:t> to VMS</a:t>
            </a:r>
          </a:p>
          <a:p>
            <a:pPr marL="817563" lvl="1" indent="-180975">
              <a:lnSpc>
                <a:spcPct val="90000"/>
              </a:lnSpc>
              <a:spcBef>
                <a:spcPts val="0"/>
              </a:spcBef>
              <a:spcAft>
                <a:spcPts val="600"/>
              </a:spcAft>
              <a:buFont typeface="Arial" pitchFamily="34" charset="0"/>
              <a:buChar char="•"/>
              <a:defRPr/>
            </a:pPr>
            <a:r>
              <a:rPr lang="cs-CZ" altLang="cs-CZ" sz="1600" dirty="0">
                <a:solidFill>
                  <a:schemeClr val="bg2">
                    <a:lumMod val="50000"/>
                  </a:schemeClr>
                </a:solidFill>
              </a:rPr>
              <a:t> </a:t>
            </a:r>
            <a:r>
              <a:rPr lang="cs-CZ" altLang="cs-CZ" sz="1600" dirty="0" err="1">
                <a:solidFill>
                  <a:schemeClr val="bg2">
                    <a:lumMod val="50000"/>
                  </a:schemeClr>
                </a:solidFill>
              </a:rPr>
              <a:t>interconnection</a:t>
            </a:r>
            <a:r>
              <a:rPr lang="cs-CZ" altLang="cs-CZ" sz="1600" dirty="0">
                <a:solidFill>
                  <a:schemeClr val="bg2">
                    <a:lumMod val="50000"/>
                  </a:schemeClr>
                </a:solidFill>
              </a:rPr>
              <a:t> </a:t>
            </a:r>
            <a:r>
              <a:rPr lang="cs-CZ" altLang="cs-CZ" sz="1600" dirty="0" err="1">
                <a:solidFill>
                  <a:schemeClr val="bg2">
                    <a:lumMod val="50000"/>
                  </a:schemeClr>
                </a:solidFill>
              </a:rPr>
              <a:t>with</a:t>
            </a:r>
            <a:r>
              <a:rPr lang="cs-CZ" altLang="cs-CZ" sz="1600" dirty="0">
                <a:solidFill>
                  <a:schemeClr val="bg2">
                    <a:lumMod val="50000"/>
                  </a:schemeClr>
                </a:solidFill>
              </a:rPr>
              <a:t> </a:t>
            </a:r>
            <a:r>
              <a:rPr lang="cs-CZ" altLang="cs-CZ" sz="1600" dirty="0" err="1">
                <a:solidFill>
                  <a:schemeClr val="bg2">
                    <a:lumMod val="50000"/>
                  </a:schemeClr>
                </a:solidFill>
              </a:rPr>
              <a:t>smart</a:t>
            </a:r>
            <a:r>
              <a:rPr lang="cs-CZ" altLang="cs-CZ" sz="1600" dirty="0">
                <a:solidFill>
                  <a:schemeClr val="bg2">
                    <a:lumMod val="50000"/>
                  </a:schemeClr>
                </a:solidFill>
              </a:rPr>
              <a:t> </a:t>
            </a:r>
            <a:r>
              <a:rPr lang="cs-CZ" altLang="cs-CZ" sz="1600" dirty="0" err="1">
                <a:solidFill>
                  <a:schemeClr val="bg2">
                    <a:lumMod val="50000"/>
                  </a:schemeClr>
                </a:solidFill>
              </a:rPr>
              <a:t>home</a:t>
            </a:r>
            <a:r>
              <a:rPr lang="cs-CZ" altLang="cs-CZ" sz="1600" dirty="0">
                <a:solidFill>
                  <a:schemeClr val="bg2">
                    <a:lumMod val="50000"/>
                  </a:schemeClr>
                </a:solidFill>
              </a:rPr>
              <a:t> </a:t>
            </a:r>
            <a:r>
              <a:rPr lang="cs-CZ" altLang="cs-CZ" sz="1600" dirty="0" err="1">
                <a:solidFill>
                  <a:schemeClr val="bg2">
                    <a:lumMod val="50000"/>
                  </a:schemeClr>
                </a:solidFill>
              </a:rPr>
              <a:t>devices</a:t>
            </a:r>
            <a:endParaRPr lang="cs-CZ" altLang="cs-CZ" sz="1600" dirty="0">
              <a:solidFill>
                <a:schemeClr val="bg2">
                  <a:lumMod val="50000"/>
                </a:schemeClr>
              </a:solidFill>
            </a:endParaRPr>
          </a:p>
          <a:p>
            <a:pPr lvl="0" defTabSz="533396" fontAlgn="auto">
              <a:lnSpc>
                <a:spcPct val="90000"/>
              </a:lnSpc>
              <a:spcBef>
                <a:spcPts val="0"/>
              </a:spcBef>
              <a:spcAft>
                <a:spcPts val="500"/>
              </a:spcAft>
              <a:defRPr sz="1800" b="0" i="0" u="none" strike="noStrike" kern="0" cap="none" spc="0" baseline="0">
                <a:solidFill>
                  <a:srgbClr val="000000"/>
                </a:solidFill>
                <a:uFillTx/>
              </a:defRPr>
            </a:pPr>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23</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24</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25</a:t>
            </a:fld>
            <a:endParaRPr lang="cs-CZ"/>
          </a:p>
        </p:txBody>
      </p:sp>
    </p:spTree>
    <p:extLst>
      <p:ext uri="{BB962C8B-B14F-4D97-AF65-F5344CB8AC3E}">
        <p14:creationId xmlns:p14="http://schemas.microsoft.com/office/powerpoint/2010/main" val="2743995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26</a:t>
            </a:fld>
            <a:endParaRPr lang="cs-CZ"/>
          </a:p>
        </p:txBody>
      </p:sp>
    </p:spTree>
    <p:extLst>
      <p:ext uri="{BB962C8B-B14F-4D97-AF65-F5344CB8AC3E}">
        <p14:creationId xmlns:p14="http://schemas.microsoft.com/office/powerpoint/2010/main" val="2326997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27</a:t>
            </a:fld>
            <a:endParaRPr lang="cs-CZ"/>
          </a:p>
        </p:txBody>
      </p:sp>
    </p:spTree>
    <p:extLst>
      <p:ext uri="{BB962C8B-B14F-4D97-AF65-F5344CB8AC3E}">
        <p14:creationId xmlns:p14="http://schemas.microsoft.com/office/powerpoint/2010/main" val="1833567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28</a:t>
            </a:fld>
            <a:endParaRPr lang="cs-CZ" altLang="cs-CZ"/>
          </a:p>
        </p:txBody>
      </p:sp>
    </p:spTree>
    <p:extLst>
      <p:ext uri="{BB962C8B-B14F-4D97-AF65-F5344CB8AC3E}">
        <p14:creationId xmlns:p14="http://schemas.microsoft.com/office/powerpoint/2010/main" val="664142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kern="0" dirty="0" err="1">
                <a:solidFill>
                  <a:srgbClr val="111111"/>
                </a:solidFill>
              </a:rPr>
              <a:t>Ideal</a:t>
            </a:r>
            <a:r>
              <a:rPr lang="cs-CZ" sz="1200" kern="0" dirty="0">
                <a:solidFill>
                  <a:srgbClr val="111111"/>
                </a:solidFill>
              </a:rPr>
              <a:t> </a:t>
            </a:r>
            <a:r>
              <a:rPr lang="cs-CZ" sz="1200" kern="0" dirty="0" err="1">
                <a:solidFill>
                  <a:srgbClr val="111111"/>
                </a:solidFill>
              </a:rPr>
              <a:t>for</a:t>
            </a:r>
            <a:r>
              <a:rPr lang="cs-CZ" sz="1200" kern="0" dirty="0">
                <a:solidFill>
                  <a:srgbClr val="111111"/>
                </a:solidFill>
              </a:rPr>
              <a:t> car </a:t>
            </a:r>
            <a:r>
              <a:rPr lang="cs-CZ" sz="1200" kern="0" dirty="0" err="1">
                <a:solidFill>
                  <a:srgbClr val="111111"/>
                </a:solidFill>
              </a:rPr>
              <a:t>parks</a:t>
            </a:r>
            <a:r>
              <a:rPr lang="cs-CZ" sz="1200" kern="0" dirty="0">
                <a:solidFill>
                  <a:srgbClr val="111111"/>
                </a:solidFill>
              </a:rPr>
              <a:t> </a:t>
            </a:r>
            <a:r>
              <a:rPr lang="cs-CZ" sz="1200" kern="0" dirty="0" err="1">
                <a:solidFill>
                  <a:srgbClr val="111111"/>
                </a:solidFill>
              </a:rPr>
              <a:t>thanks</a:t>
            </a:r>
            <a:r>
              <a:rPr lang="cs-CZ" sz="1200" kern="0" dirty="0">
                <a:solidFill>
                  <a:srgbClr val="111111"/>
                </a:solidFill>
              </a:rPr>
              <a:t> to </a:t>
            </a:r>
            <a:r>
              <a:rPr lang="cs-CZ" sz="1200" kern="0" dirty="0" err="1">
                <a:solidFill>
                  <a:srgbClr val="111111"/>
                </a:solidFill>
              </a:rPr>
              <a:t>its</a:t>
            </a:r>
            <a:r>
              <a:rPr lang="cs-CZ" sz="1200" kern="0" dirty="0">
                <a:solidFill>
                  <a:srgbClr val="111111"/>
                </a:solidFill>
              </a:rPr>
              <a:t> </a:t>
            </a:r>
            <a:r>
              <a:rPr lang="cs-CZ" sz="1200" kern="0" dirty="0" err="1">
                <a:solidFill>
                  <a:srgbClr val="111111"/>
                </a:solidFill>
              </a:rPr>
              <a:t>durability</a:t>
            </a:r>
            <a:r>
              <a:rPr lang="cs-CZ" sz="1200" kern="0" dirty="0">
                <a:solidFill>
                  <a:srgbClr val="111111"/>
                </a:solidFill>
              </a:rPr>
              <a:t> and </a:t>
            </a:r>
            <a:r>
              <a:rPr lang="cs-CZ" sz="1200" kern="0" dirty="0" err="1">
                <a:solidFill>
                  <a:srgbClr val="111111"/>
                </a:solidFill>
              </a:rPr>
              <a:t>clear</a:t>
            </a:r>
            <a:r>
              <a:rPr lang="cs-CZ" sz="1200" kern="0" dirty="0">
                <a:solidFill>
                  <a:srgbClr val="111111"/>
                </a:solidFill>
              </a:rPr>
              <a:t> </a:t>
            </a:r>
            <a:r>
              <a:rPr lang="cs-CZ" sz="1200" kern="0" dirty="0" err="1">
                <a:solidFill>
                  <a:srgbClr val="111111"/>
                </a:solidFill>
              </a:rPr>
              <a:t>sound</a:t>
            </a:r>
            <a:r>
              <a:rPr lang="cs-CZ" sz="1200" kern="0" dirty="0">
                <a:solidFill>
                  <a:srgbClr val="111111"/>
                </a:solidFill>
              </a:rPr>
              <a:t>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111111"/>
                </a:solidFill>
              </a:rPr>
              <a:t>Gooseneck stand as an accessory for easy mounting</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111111"/>
                </a:solidFill>
              </a:rPr>
              <a:t>You can drive with a tank over this intercom and it will still work well thanks to it’s vandal proof construction.</a:t>
            </a:r>
            <a:r>
              <a:rPr lang="en-US" sz="1200" kern="0" dirty="0">
                <a:solidFill>
                  <a:srgbClr val="FF3300"/>
                </a:solidFill>
              </a:rPr>
              <a:t> </a:t>
            </a:r>
            <a:r>
              <a:rPr lang="en-US" sz="1200" kern="0" dirty="0">
                <a:solidFill>
                  <a:srgbClr val="000000"/>
                </a:solidFill>
              </a:rPr>
              <a:t>All used components and materials are industry grade and will provide excellent performance in any conditions. </a:t>
            </a:r>
            <a:endParaRPr lang="cs-CZ" sz="1200" kern="0" dirty="0">
              <a:solidFill>
                <a:srgbClr val="000000"/>
              </a:solidFill>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000000"/>
                </a:solidFill>
              </a:rPr>
              <a:t>The integrated camera is producing sharp image with HD resolution and night vision so you will see all visitors clearly even in a dark night.</a:t>
            </a:r>
            <a:endParaRPr lang="cs-CZ" sz="1200" kern="0" dirty="0">
              <a:solidFill>
                <a:srgbClr val="000000"/>
              </a:solidFill>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chemeClr val="tx1"/>
                </a:solidFill>
              </a:rPr>
              <a:t>Possibility</a:t>
            </a:r>
            <a:r>
              <a:rPr lang="cs-CZ" sz="1200" dirty="0">
                <a:solidFill>
                  <a:schemeClr val="tx1"/>
                </a:solidFill>
              </a:rPr>
              <a:t> </a:t>
            </a:r>
            <a:r>
              <a:rPr lang="cs-CZ" sz="1200" dirty="0" err="1">
                <a:solidFill>
                  <a:schemeClr val="tx1"/>
                </a:solidFill>
              </a:rPr>
              <a:t>of</a:t>
            </a:r>
            <a:r>
              <a:rPr lang="cs-CZ" sz="1200" dirty="0">
                <a:solidFill>
                  <a:schemeClr val="tx1"/>
                </a:solidFill>
              </a:rPr>
              <a:t> </a:t>
            </a:r>
            <a:r>
              <a:rPr lang="cs-CZ" sz="1200" b="0" dirty="0">
                <a:solidFill>
                  <a:schemeClr val="tx1"/>
                </a:solidFill>
              </a:rPr>
              <a:t>video </a:t>
            </a:r>
            <a:r>
              <a:rPr lang="cs-CZ" sz="1200" b="0" dirty="0" err="1">
                <a:solidFill>
                  <a:schemeClr val="tx1"/>
                </a:solidFill>
              </a:rPr>
              <a:t>recording</a:t>
            </a:r>
            <a:endParaRPr lang="cs-CZ" sz="1200" b="0" kern="0" dirty="0">
              <a:solidFill>
                <a:srgbClr val="000000"/>
              </a:solidFill>
            </a:endParaRP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High output power integrated amplifier together with HD audio codec will provide you crystal clear sound output with great intelligibility.</a:t>
            </a: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Full duplex sound processing ensures that you will always hear your visitor even in loud environments.</a:t>
            </a:r>
            <a:endParaRPr lang="cs-CZ"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1200" dirty="0">
                <a:solidFill>
                  <a:schemeClr val="tx1"/>
                </a:solidFill>
                <a:latin typeface="+mn-lt"/>
                <a:ea typeface="+mn-ea"/>
                <a:cs typeface="+mn-cs"/>
              </a:rPr>
              <a:t>2N® Helios IP Force can be equipped by keypad or RFID reader and serve as extremely durable access control reader with camera for visitors with RFID card and as intercom for visitors that need to call reception.</a:t>
            </a:r>
            <a:endParaRPr lang="cs-CZ" sz="1200" dirty="0"/>
          </a:p>
          <a:p>
            <a:pPr lvl="0" defTabSz="533396" fontAlgn="auto" hangingPunct="1">
              <a:lnSpc>
                <a:spcPct val="90000"/>
              </a:lnSpc>
              <a:spcBef>
                <a:spcPts val="0"/>
              </a:spcBef>
              <a:spcAft>
                <a:spcPts val="500"/>
              </a:spcAft>
              <a:defRPr sz="1800" b="0" i="0" u="none" strike="noStrike" kern="0" cap="none" spc="0" baseline="0">
                <a:solidFill>
                  <a:srgbClr val="000000"/>
                </a:solidFill>
                <a:uFillTx/>
              </a:defRPr>
            </a:pPr>
            <a:endParaRPr lang="en-US" sz="1200" kern="0" dirty="0">
              <a:solidFill>
                <a:srgbClr val="000000"/>
              </a:solidFill>
            </a:endParaRP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sz="1200" kern="0" dirty="0">
              <a:solidFill>
                <a:srgbClr val="000000"/>
              </a:solidFill>
            </a:endParaRP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29</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Variants</a:t>
            </a:r>
            <a:r>
              <a:rPr lang="cs-CZ" dirty="0"/>
              <a:t> </a:t>
            </a:r>
            <a:r>
              <a:rPr lang="cs-CZ" dirty="0" err="1"/>
              <a:t>without</a:t>
            </a:r>
            <a:r>
              <a:rPr lang="cs-CZ" dirty="0"/>
              <a:t> </a:t>
            </a:r>
            <a:r>
              <a:rPr lang="cs-CZ" dirty="0" err="1"/>
              <a:t>camera</a:t>
            </a:r>
            <a:r>
              <a:rPr lang="cs-CZ" dirty="0"/>
              <a:t> </a:t>
            </a:r>
            <a:r>
              <a:rPr lang="cs-CZ" dirty="0" err="1"/>
              <a:t>also</a:t>
            </a:r>
            <a:r>
              <a:rPr lang="cs-CZ" dirty="0"/>
              <a:t> </a:t>
            </a:r>
            <a:r>
              <a:rPr lang="cs-CZ" dirty="0" err="1"/>
              <a:t>available</a:t>
            </a:r>
            <a:r>
              <a:rPr lang="cs-CZ" dirty="0"/>
              <a:t>.</a:t>
            </a:r>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30</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31</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err="1"/>
              <a:t>Openness</a:t>
            </a:r>
            <a:r>
              <a:rPr lang="cs-CZ" b="1" dirty="0"/>
              <a:t> </a:t>
            </a:r>
            <a:r>
              <a:rPr lang="cs-CZ" b="1" dirty="0" err="1"/>
              <a:t>for</a:t>
            </a:r>
            <a:r>
              <a:rPr lang="cs-CZ" b="1" dirty="0"/>
              <a:t> </a:t>
            </a:r>
            <a:r>
              <a:rPr lang="cs-CZ" b="1" dirty="0" err="1"/>
              <a:t>the</a:t>
            </a:r>
            <a:r>
              <a:rPr lang="cs-CZ" b="1" dirty="0"/>
              <a:t> </a:t>
            </a:r>
            <a:r>
              <a:rPr lang="cs-CZ" b="1" dirty="0" err="1"/>
              <a:t>integration</a:t>
            </a:r>
            <a:r>
              <a:rPr lang="cs-CZ" b="1" dirty="0"/>
              <a:t> </a:t>
            </a:r>
            <a:r>
              <a:rPr lang="cs-CZ" b="1" dirty="0" err="1"/>
              <a:t>with</a:t>
            </a:r>
            <a:r>
              <a:rPr lang="cs-CZ" b="1" dirty="0"/>
              <a:t> 3rd party </a:t>
            </a:r>
            <a:r>
              <a:rPr lang="cs-CZ" b="1" dirty="0" err="1"/>
              <a:t>systems</a:t>
            </a:r>
            <a:endParaRPr lang="cs-CZ" b="1" dirty="0"/>
          </a:p>
          <a:p>
            <a:pPr lvl="1"/>
            <a:r>
              <a:rPr lang="en-US" dirty="0"/>
              <a:t>We are using standardized protocols – </a:t>
            </a:r>
            <a:r>
              <a:rPr lang="cs-CZ" dirty="0"/>
              <a:t>y</a:t>
            </a:r>
            <a:r>
              <a:rPr lang="en-US" dirty="0" err="1"/>
              <a:t>ou</a:t>
            </a:r>
            <a:r>
              <a:rPr lang="en-US" dirty="0"/>
              <a:t> as SIs can benefit from…</a:t>
            </a:r>
            <a:r>
              <a:rPr lang="en-US" b="1" dirty="0"/>
              <a:t>SIP, ONVIF, RTSP/RTP, HTTP API</a:t>
            </a:r>
          </a:p>
          <a:p>
            <a:pPr lvl="1"/>
            <a:r>
              <a:rPr lang="en-US" sz="1200" b="1" kern="1200" dirty="0">
                <a:solidFill>
                  <a:schemeClr val="tx1"/>
                </a:solidFill>
                <a:effectLst/>
                <a:latin typeface="+mn-lt"/>
                <a:ea typeface="+mn-ea"/>
                <a:cs typeface="+mn-cs"/>
              </a:rPr>
              <a:t>Property Management (MDU)</a:t>
            </a:r>
            <a:r>
              <a:rPr lang="en-US" sz="1200" kern="1200" dirty="0">
                <a:solidFill>
                  <a:schemeClr val="tx1"/>
                </a:solidFill>
                <a:effectLst/>
                <a:latin typeface="+mn-lt"/>
                <a:ea typeface="+mn-ea"/>
                <a:cs typeface="+mn-cs"/>
              </a:rPr>
              <a:t>  - need to be able to remotely manage installation (user management, billing per site or flat, concierge services, remote control of the unit, remote service, setup and maintenance) </a:t>
            </a:r>
          </a:p>
          <a:p>
            <a:pPr lvl="1"/>
            <a:r>
              <a:rPr lang="en-US" sz="1200" b="1" kern="1200" dirty="0">
                <a:solidFill>
                  <a:schemeClr val="tx1"/>
                </a:solidFill>
                <a:effectLst/>
                <a:latin typeface="+mn-lt"/>
                <a:ea typeface="+mn-ea"/>
                <a:cs typeface="+mn-cs"/>
              </a:rPr>
              <a:t>Security (MDU, Villa)</a:t>
            </a:r>
            <a:r>
              <a:rPr lang="en-US" sz="1200" kern="1200" dirty="0">
                <a:solidFill>
                  <a:schemeClr val="tx1"/>
                </a:solidFill>
                <a:effectLst/>
                <a:latin typeface="+mn-lt"/>
                <a:ea typeface="+mn-ea"/>
                <a:cs typeface="+mn-cs"/>
              </a:rPr>
              <a:t> (video surveillance integration) use of cameras stream for answering units, intercom feed to VMS</a:t>
            </a:r>
          </a:p>
          <a:p>
            <a:pPr lvl="1"/>
            <a:r>
              <a:rPr lang="en-US" sz="1200" b="1" kern="1200" dirty="0">
                <a:solidFill>
                  <a:schemeClr val="tx1"/>
                </a:solidFill>
                <a:effectLst/>
                <a:latin typeface="+mn-lt"/>
                <a:ea typeface="+mn-ea"/>
                <a:cs typeface="+mn-cs"/>
              </a:rPr>
              <a:t>Access Control (MDU)</a:t>
            </a:r>
            <a:r>
              <a:rPr lang="en-US" sz="1200" kern="1200" dirty="0">
                <a:solidFill>
                  <a:schemeClr val="tx1"/>
                </a:solidFill>
                <a:effectLst/>
                <a:latin typeface="+mn-lt"/>
                <a:ea typeface="+mn-ea"/>
                <a:cs typeface="+mn-cs"/>
              </a:rPr>
              <a:t> - remote management of credentials, temporary credentials  (cradles access – biometry, Bluetooth,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like services, visitor management) </a:t>
            </a:r>
          </a:p>
          <a:p>
            <a:pPr lvl="1"/>
            <a:r>
              <a:rPr lang="en-US" sz="1200" b="1" kern="1200" dirty="0">
                <a:solidFill>
                  <a:schemeClr val="tx1"/>
                </a:solidFill>
                <a:effectLst/>
                <a:latin typeface="+mn-lt"/>
                <a:ea typeface="+mn-ea"/>
                <a:cs typeface="+mn-cs"/>
              </a:rPr>
              <a:t>Home automation (</a:t>
            </a:r>
            <a:r>
              <a:rPr lang="en-US" sz="1200" b="1" kern="1200" dirty="0" err="1">
                <a:solidFill>
                  <a:schemeClr val="tx1"/>
                </a:solidFill>
                <a:effectLst/>
                <a:latin typeface="+mn-lt"/>
                <a:ea typeface="+mn-ea"/>
                <a:cs typeface="+mn-cs"/>
              </a:rPr>
              <a:t>MDU,Villa</a:t>
            </a:r>
            <a:r>
              <a:rPr lang="en-US" sz="1200" b="1" kern="1200" dirty="0">
                <a:solidFill>
                  <a:schemeClr val="tx1"/>
                </a:solidFill>
                <a:effectLst/>
                <a:latin typeface="+mn-lt"/>
                <a:ea typeface="+mn-ea"/>
                <a:cs typeface="+mn-cs"/>
              </a:rPr>
              <a:t>)  companies</a:t>
            </a:r>
            <a:r>
              <a:rPr lang="en-US" sz="1200" kern="1200" dirty="0">
                <a:solidFill>
                  <a:schemeClr val="tx1"/>
                </a:solidFill>
                <a:effectLst/>
                <a:latin typeface="+mn-lt"/>
                <a:ea typeface="+mn-ea"/>
                <a:cs typeface="+mn-cs"/>
              </a:rPr>
              <a:t>  - integration that is technically difficult, proprietary (protocols) and requires IP connection</a:t>
            </a:r>
          </a:p>
          <a:p>
            <a:pPr lvl="1"/>
            <a:r>
              <a:rPr lang="cs-CZ" sz="1200" b="1" kern="120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n</a:t>
            </a:r>
            <a:r>
              <a:rPr lang="cs-CZ" sz="1200" b="1" kern="1200" dirty="0">
                <a:solidFill>
                  <a:schemeClr val="tx1"/>
                </a:solidFill>
                <a:effectLst/>
                <a:latin typeface="+mn-lt"/>
                <a:ea typeface="+mn-ea"/>
                <a:cs typeface="+mn-cs"/>
              </a:rPr>
              <a:t>-h</a:t>
            </a:r>
            <a:r>
              <a:rPr lang="en-US" sz="1200" b="1" kern="1200" dirty="0" err="1">
                <a:solidFill>
                  <a:schemeClr val="tx1"/>
                </a:solidFill>
                <a:effectLst/>
                <a:latin typeface="+mn-lt"/>
                <a:ea typeface="+mn-ea"/>
                <a:cs typeface="+mn-cs"/>
              </a:rPr>
              <a:t>ome</a:t>
            </a:r>
            <a:r>
              <a:rPr lang="en-US" sz="1200" b="1" kern="1200" dirty="0">
                <a:solidFill>
                  <a:schemeClr val="tx1"/>
                </a:solidFill>
                <a:effectLst/>
                <a:latin typeface="+mn-lt"/>
                <a:ea typeface="+mn-ea"/>
                <a:cs typeface="+mn-cs"/>
              </a:rPr>
              <a:t> delivery - </a:t>
            </a:r>
            <a:r>
              <a:rPr lang="en-US" sz="1200" kern="1200" dirty="0">
                <a:solidFill>
                  <a:schemeClr val="tx1"/>
                </a:solidFill>
                <a:effectLst/>
                <a:latin typeface="+mn-lt"/>
                <a:ea typeface="+mn-ea"/>
                <a:cs typeface="+mn-cs"/>
              </a:rPr>
              <a:t>IP technology is best to integrate (IP camera for verification, </a:t>
            </a:r>
            <a:r>
              <a:rPr lang="en-US" sz="1200" kern="1200" dirty="0" err="1">
                <a:solidFill>
                  <a:schemeClr val="tx1"/>
                </a:solidFill>
                <a:effectLst/>
                <a:latin typeface="+mn-lt"/>
                <a:ea typeface="+mn-ea"/>
                <a:cs typeface="+mn-cs"/>
              </a:rPr>
              <a:t>ht</a:t>
            </a:r>
            <a:r>
              <a:rPr lang="cs-CZ"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p control of locks) </a:t>
            </a:r>
          </a:p>
          <a:p>
            <a:r>
              <a:rPr lang="cs-CZ" dirty="0">
                <a:solidFill>
                  <a:srgbClr val="FF0000"/>
                </a:solidFill>
                <a:highlight>
                  <a:srgbClr val="FFFF00"/>
                </a:highlight>
              </a:rPr>
              <a:t>+ přidat ostatní oblasti integrace </a:t>
            </a:r>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4</a:t>
            </a:fld>
            <a:endParaRPr lang="cs-CZ" altLang="cs-CZ"/>
          </a:p>
        </p:txBody>
      </p:sp>
    </p:spTree>
    <p:extLst>
      <p:ext uri="{BB962C8B-B14F-4D97-AF65-F5344CB8AC3E}">
        <p14:creationId xmlns:p14="http://schemas.microsoft.com/office/powerpoint/2010/main" val="639651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32</a:t>
            </a:fld>
            <a:endParaRPr lang="cs-CZ"/>
          </a:p>
        </p:txBody>
      </p:sp>
    </p:spTree>
    <p:extLst>
      <p:ext uri="{BB962C8B-B14F-4D97-AF65-F5344CB8AC3E}">
        <p14:creationId xmlns:p14="http://schemas.microsoft.com/office/powerpoint/2010/main" val="1709817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33</a:t>
            </a:fld>
            <a:endParaRPr lang="cs-CZ" altLang="cs-CZ"/>
          </a:p>
        </p:txBody>
      </p:sp>
    </p:spTree>
    <p:extLst>
      <p:ext uri="{BB962C8B-B14F-4D97-AF65-F5344CB8AC3E}">
        <p14:creationId xmlns:p14="http://schemas.microsoft.com/office/powerpoint/2010/main" val="4206722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000000"/>
                </a:solidFill>
              </a:rPr>
              <a:t>It is very important to immediately call help in case of emergency. This intercom has proven to be reliable solution even for people using it for the very first time in high stress conditions.</a:t>
            </a:r>
            <a:endParaRPr lang="cs-CZ" sz="1200" kern="0" dirty="0">
              <a:solidFill>
                <a:srgbClr val="111111"/>
              </a:solidFill>
            </a:endParaRPr>
          </a:p>
          <a:p>
            <a:pPr marL="171450" marR="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111111"/>
                </a:solidFill>
              </a:rPr>
              <a:t>You can drive with a tank over this intercom and it will still work well thanks to it’s vandal proof construction.</a:t>
            </a:r>
            <a:r>
              <a:rPr lang="en-US" sz="1200" kern="0" dirty="0">
                <a:solidFill>
                  <a:srgbClr val="FF3300"/>
                </a:solidFill>
              </a:rPr>
              <a:t> </a:t>
            </a:r>
            <a:r>
              <a:rPr lang="en-US" sz="1200" kern="0" dirty="0">
                <a:solidFill>
                  <a:srgbClr val="000000"/>
                </a:solidFill>
              </a:rPr>
              <a:t>All used components and materials are industry grade and will provide excellent performance in any conditions. </a:t>
            </a:r>
            <a:endParaRPr lang="cs-CZ" sz="1200" kern="0" dirty="0">
              <a:solidFill>
                <a:srgbClr val="000000"/>
              </a:solidFill>
            </a:endParaRP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High output power integrated amplifier together with HD audio codec will provide you crystal clear sound output with great intelligibility.</a:t>
            </a: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Full duplex sound processing ensures that you will always hear your visitor even in loud environments.</a:t>
            </a:r>
            <a:endParaRPr lang="cs-CZ" sz="1200" kern="0" dirty="0">
              <a:solidFill>
                <a:srgbClr val="000000"/>
              </a:solidFill>
            </a:endParaRP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Integration with existing video surveillance syst</a:t>
            </a:r>
            <a:r>
              <a:rPr lang="cs-CZ" sz="1200" kern="0" dirty="0">
                <a:solidFill>
                  <a:srgbClr val="000000"/>
                </a:solidFill>
              </a:rPr>
              <a:t>e</a:t>
            </a:r>
            <a:r>
              <a:rPr lang="en-US" sz="1200" kern="0" dirty="0">
                <a:solidFill>
                  <a:srgbClr val="000000"/>
                </a:solidFill>
              </a:rPr>
              <a:t>m</a:t>
            </a:r>
            <a:r>
              <a:rPr lang="cs-CZ" sz="1200" kern="0" dirty="0">
                <a:solidFill>
                  <a:srgbClr val="000000"/>
                </a:solidFill>
              </a:rPr>
              <a:t> - &gt; </a:t>
            </a:r>
            <a:r>
              <a:rPr lang="en-US" sz="1200" kern="0" dirty="0">
                <a:solidFill>
                  <a:srgbClr val="000000"/>
                </a:solidFill>
              </a:rPr>
              <a:t>Integration with external cameras to create a full city surveillance system. </a:t>
            </a: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endParaRPr lang="en-US" sz="1200" kern="0" dirty="0">
              <a:solidFill>
                <a:srgbClr val="000000"/>
              </a:solidFill>
            </a:endParaRPr>
          </a:p>
          <a:p>
            <a:pPr marL="171450" marR="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34</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35</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36</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37</a:t>
            </a:fld>
            <a:endParaRPr lang="cs-CZ"/>
          </a:p>
        </p:txBody>
      </p:sp>
    </p:spTree>
    <p:extLst>
      <p:ext uri="{BB962C8B-B14F-4D97-AF65-F5344CB8AC3E}">
        <p14:creationId xmlns:p14="http://schemas.microsoft.com/office/powerpoint/2010/main" val="223223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38</a:t>
            </a:fld>
            <a:endParaRPr lang="cs-CZ" altLang="cs-CZ"/>
          </a:p>
        </p:txBody>
      </p:sp>
    </p:spTree>
    <p:extLst>
      <p:ext uri="{BB962C8B-B14F-4D97-AF65-F5344CB8AC3E}">
        <p14:creationId xmlns:p14="http://schemas.microsoft.com/office/powerpoint/2010/main" val="3612795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All used components and materials are industry grade and will provide excellent performance in any conditions. </a:t>
            </a:r>
            <a:endParaRPr lang="cs-CZ"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0" dirty="0">
                <a:solidFill>
                  <a:srgbClr val="000000"/>
                </a:solidFill>
              </a:rPr>
              <a:t>Integrated camera is producing sharp image with HD resolution and wide viewing angle so you will see all visitors clearly and you will have no blind spots.</a:t>
            </a:r>
            <a:r>
              <a:rPr lang="cs-CZ" sz="1200" kern="0" dirty="0">
                <a:solidFill>
                  <a:srgbClr val="000000"/>
                </a:solidFill>
              </a:rPr>
              <a:t> </a:t>
            </a: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1200" dirty="0">
                <a:solidFill>
                  <a:schemeClr val="tx1"/>
                </a:solidFill>
                <a:latin typeface="+mn-lt"/>
                <a:ea typeface="+mn-ea"/>
                <a:cs typeface="+mn-cs"/>
              </a:rPr>
              <a:t>2N® IP Base can be equipped by RFID card reader for access control purposes and can be managed by 2N® Access Commander in large installations. </a:t>
            </a:r>
            <a:endParaRPr lang="cs-CZ" sz="1200" kern="0" baseline="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0" dirty="0">
                <a:solidFill>
                  <a:srgbClr val="000000"/>
                </a:solidFill>
              </a:rPr>
              <a:t>Installation is trivial</a:t>
            </a:r>
            <a:r>
              <a:rPr lang="cs-CZ" sz="1200" kern="0" dirty="0">
                <a:solidFill>
                  <a:srgbClr val="000000"/>
                </a:solidFill>
              </a:rPr>
              <a:t>. </a:t>
            </a:r>
            <a:r>
              <a:rPr lang="en-US" sz="1200" kern="0" dirty="0">
                <a:solidFill>
                  <a:srgbClr val="000000"/>
                </a:solidFill>
              </a:rPr>
              <a:t>The whole product including mounting accessories are delivered in 1 package.</a:t>
            </a:r>
            <a:endParaRPr lang="cs-CZ"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cs-CZ" sz="1400" dirty="0"/>
              <a:t>10 min </a:t>
            </a:r>
            <a:r>
              <a:rPr lang="cs-CZ" sz="1400" dirty="0" err="1"/>
              <a:t>installation</a:t>
            </a:r>
            <a:endParaRPr lang="cs-CZ" sz="1400" dirty="0"/>
          </a:p>
          <a:p>
            <a:pPr marL="627063" marR="0" lvl="1"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400" dirty="0"/>
              <a:t>ready out of the box</a:t>
            </a:r>
            <a:endParaRPr lang="cs-CZ" sz="1400" dirty="0"/>
          </a:p>
          <a:p>
            <a:pPr marL="627063" marR="0" lvl="1"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400" dirty="0"/>
              <a:t>plug via Po</a:t>
            </a:r>
            <a:r>
              <a:rPr lang="cs-CZ" sz="1400" dirty="0"/>
              <a:t>E</a:t>
            </a:r>
          </a:p>
          <a:p>
            <a:pPr marL="627063" marR="0" lvl="1"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400" dirty="0"/>
              <a:t>quick mounting frame</a:t>
            </a: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endParaRPr lang="cs-CZ" sz="1200" kern="1200" dirty="0">
              <a:solidFill>
                <a:schemeClr val="tx1"/>
              </a:solidFill>
              <a:latin typeface="+mn-lt"/>
              <a:ea typeface="+mn-ea"/>
              <a:cs typeface="+mn-cs"/>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endParaRPr lang="en-US"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endParaRPr lang="en-US" sz="1200" kern="0" dirty="0">
              <a:solidFill>
                <a:srgbClr val="000000"/>
              </a:solidFill>
            </a:endParaRPr>
          </a:p>
          <a:p>
            <a:pPr lvl="0" defTabSz="533396" fontAlgn="auto" hangingPunct="1">
              <a:lnSpc>
                <a:spcPct val="90000"/>
              </a:lnSpc>
              <a:spcBef>
                <a:spcPts val="0"/>
              </a:spcBef>
              <a:spcAft>
                <a:spcPts val="500"/>
              </a:spcAft>
              <a:defRPr sz="1800" b="0" i="0" u="none" strike="noStrike" kern="0" cap="none" spc="0" baseline="0">
                <a:solidFill>
                  <a:srgbClr val="000000"/>
                </a:solidFill>
                <a:uFillTx/>
              </a:defRPr>
            </a:pPr>
            <a:endParaRPr lang="en-US" sz="1200" kern="0" dirty="0">
              <a:solidFill>
                <a:srgbClr val="000000"/>
              </a:solidFill>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39</a:t>
            </a:fld>
            <a:endParaRPr lang="cs-CZ"/>
          </a:p>
        </p:txBody>
      </p:sp>
    </p:spTree>
    <p:extLst>
      <p:ext uri="{BB962C8B-B14F-4D97-AF65-F5344CB8AC3E}">
        <p14:creationId xmlns:p14="http://schemas.microsoft.com/office/powerpoint/2010/main" val="3495540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40</a:t>
            </a:fld>
            <a:endParaRPr lang="cs-CZ"/>
          </a:p>
        </p:txBody>
      </p:sp>
    </p:spTree>
    <p:extLst>
      <p:ext uri="{BB962C8B-B14F-4D97-AF65-F5344CB8AC3E}">
        <p14:creationId xmlns:p14="http://schemas.microsoft.com/office/powerpoint/2010/main" val="4286229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41</a:t>
            </a:fld>
            <a:endParaRPr lang="cs-CZ"/>
          </a:p>
        </p:txBody>
      </p:sp>
    </p:spTree>
    <p:extLst>
      <p:ext uri="{BB962C8B-B14F-4D97-AF65-F5344CB8AC3E}">
        <p14:creationId xmlns:p14="http://schemas.microsoft.com/office/powerpoint/2010/main" val="399721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cs-CZ" dirty="0" err="1"/>
              <a:t>Tailored</a:t>
            </a:r>
            <a:r>
              <a:rPr lang="cs-CZ" dirty="0"/>
              <a:t> </a:t>
            </a:r>
            <a:r>
              <a:rPr lang="cs-CZ" dirty="0" err="1"/>
              <a:t>Intercoms</a:t>
            </a:r>
            <a:r>
              <a:rPr lang="cs-CZ" dirty="0"/>
              <a:t> </a:t>
            </a:r>
            <a:r>
              <a:rPr lang="cs-CZ" dirty="0" err="1"/>
              <a:t>addressing</a:t>
            </a:r>
            <a:r>
              <a:rPr lang="cs-CZ" dirty="0"/>
              <a:t> </a:t>
            </a:r>
            <a:r>
              <a:rPr lang="cs-CZ" dirty="0" err="1"/>
              <a:t>the</a:t>
            </a:r>
            <a:r>
              <a:rPr lang="cs-CZ" dirty="0"/>
              <a:t> </a:t>
            </a:r>
            <a:r>
              <a:rPr lang="cs-CZ" dirty="0" err="1"/>
              <a:t>needs</a:t>
            </a:r>
            <a:r>
              <a:rPr lang="cs-CZ" dirty="0"/>
              <a:t> </a:t>
            </a:r>
            <a:r>
              <a:rPr lang="cs-CZ" dirty="0" err="1"/>
              <a:t>of</a:t>
            </a:r>
            <a:r>
              <a:rPr lang="cs-CZ" dirty="0"/>
              <a:t> any </a:t>
            </a:r>
            <a:r>
              <a:rPr lang="cs-CZ" dirty="0" err="1"/>
              <a:t>Vertical</a:t>
            </a:r>
            <a:endParaRPr lang="cs-CZ" dirty="0"/>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5</a:t>
            </a:fld>
            <a:endParaRPr lang="cs-CZ" altLang="cs-CZ"/>
          </a:p>
        </p:txBody>
      </p:sp>
    </p:spTree>
    <p:extLst>
      <p:ext uri="{BB962C8B-B14F-4D97-AF65-F5344CB8AC3E}">
        <p14:creationId xmlns:p14="http://schemas.microsoft.com/office/powerpoint/2010/main" val="2837813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42</a:t>
            </a:fld>
            <a:endParaRPr lang="cs-CZ"/>
          </a:p>
        </p:txBody>
      </p:sp>
    </p:spTree>
    <p:extLst>
      <p:ext uri="{BB962C8B-B14F-4D97-AF65-F5344CB8AC3E}">
        <p14:creationId xmlns:p14="http://schemas.microsoft.com/office/powerpoint/2010/main" val="3233259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43</a:t>
            </a:fld>
            <a:endParaRPr lang="cs-CZ" altLang="cs-CZ"/>
          </a:p>
        </p:txBody>
      </p:sp>
    </p:spTree>
    <p:extLst>
      <p:ext uri="{BB962C8B-B14F-4D97-AF65-F5344CB8AC3E}">
        <p14:creationId xmlns:p14="http://schemas.microsoft.com/office/powerpoint/2010/main" val="1952834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kern="0" dirty="0">
                <a:solidFill>
                  <a:srgbClr val="000000"/>
                </a:solidFill>
              </a:rPr>
              <a:t>Stainless steel front plate provides durability and flat design.</a:t>
            </a:r>
          </a:p>
          <a:p>
            <a:pPr lvl="0" defTabSz="533396" fontAlgn="auto" hangingPunct="1">
              <a:lnSpc>
                <a:spcPct val="90000"/>
              </a:lnSpc>
              <a:spcBef>
                <a:spcPts val="0"/>
              </a:spcBef>
              <a:spcAft>
                <a:spcPts val="500"/>
              </a:spcAft>
              <a:buFont typeface="Arial" pitchFamily="34" charset="0"/>
              <a:buNone/>
              <a:defRPr sz="1800" b="0" i="0" u="none" strike="noStrike" kern="0" cap="none" spc="0" baseline="0">
                <a:solidFill>
                  <a:srgbClr val="000000"/>
                </a:solidFill>
                <a:uFillTx/>
              </a:defRPr>
            </a:pPr>
            <a:r>
              <a:rPr lang="cs-CZ" sz="1200" kern="0" dirty="0" err="1">
                <a:solidFill>
                  <a:srgbClr val="000000"/>
                </a:solidFill>
              </a:rPr>
              <a:t>Vizual</a:t>
            </a:r>
            <a:r>
              <a:rPr lang="cs-CZ" sz="1200" kern="0" dirty="0">
                <a:solidFill>
                  <a:srgbClr val="000000"/>
                </a:solidFill>
              </a:rPr>
              <a:t> </a:t>
            </a:r>
            <a:r>
              <a:rPr lang="cs-CZ" sz="1200" kern="0" dirty="0" err="1">
                <a:solidFill>
                  <a:srgbClr val="000000"/>
                </a:solidFill>
              </a:rPr>
              <a:t>signalization</a:t>
            </a:r>
            <a:r>
              <a:rPr lang="cs-CZ" sz="1200" kern="0" dirty="0">
                <a:solidFill>
                  <a:srgbClr val="000000"/>
                </a:solidFill>
              </a:rPr>
              <a:t>: </a:t>
            </a:r>
            <a:r>
              <a:rPr lang="cs-CZ" sz="1200" kern="0" dirty="0" err="1">
                <a:solidFill>
                  <a:srgbClr val="000000"/>
                </a:solidFill>
              </a:rPr>
              <a:t>ringing</a:t>
            </a:r>
            <a:r>
              <a:rPr lang="cs-CZ" sz="1200" kern="0" dirty="0">
                <a:solidFill>
                  <a:srgbClr val="000000"/>
                </a:solidFill>
              </a:rPr>
              <a:t>,  </a:t>
            </a:r>
            <a:r>
              <a:rPr lang="cs-CZ" sz="1200" kern="0" dirty="0" err="1">
                <a:solidFill>
                  <a:srgbClr val="000000"/>
                </a:solidFill>
              </a:rPr>
              <a:t>calling</a:t>
            </a:r>
            <a:r>
              <a:rPr lang="cs-CZ" sz="1200" kern="0" dirty="0">
                <a:solidFill>
                  <a:srgbClr val="000000"/>
                </a:solidFill>
              </a:rPr>
              <a:t> in </a:t>
            </a:r>
            <a:r>
              <a:rPr lang="cs-CZ" sz="1200" kern="0" dirty="0" err="1">
                <a:solidFill>
                  <a:srgbClr val="000000"/>
                </a:solidFill>
              </a:rPr>
              <a:t>progress</a:t>
            </a:r>
            <a:r>
              <a:rPr lang="cs-CZ" sz="1200" kern="0" dirty="0">
                <a:solidFill>
                  <a:srgbClr val="000000"/>
                </a:solidFill>
              </a:rPr>
              <a:t>, </a:t>
            </a:r>
            <a:r>
              <a:rPr lang="cs-CZ" sz="1200" kern="0" dirty="0" err="1">
                <a:solidFill>
                  <a:srgbClr val="000000"/>
                </a:solidFill>
              </a:rPr>
              <a:t>doors</a:t>
            </a:r>
            <a:r>
              <a:rPr lang="cs-CZ" sz="1200" kern="0" dirty="0">
                <a:solidFill>
                  <a:srgbClr val="000000"/>
                </a:solidFill>
              </a:rPr>
              <a:t> </a:t>
            </a:r>
            <a:r>
              <a:rPr lang="cs-CZ" sz="1200" kern="0" dirty="0" err="1">
                <a:solidFill>
                  <a:srgbClr val="000000"/>
                </a:solidFill>
              </a:rPr>
              <a:t>opening</a:t>
            </a:r>
            <a:r>
              <a:rPr lang="cs-CZ" sz="1200" kern="0" dirty="0">
                <a:solidFill>
                  <a:srgbClr val="000000"/>
                </a:solidFill>
              </a:rPr>
              <a:t>, </a:t>
            </a:r>
            <a:r>
              <a:rPr lang="cs-CZ" sz="1200" kern="0" dirty="0" err="1">
                <a:solidFill>
                  <a:srgbClr val="000000"/>
                </a:solidFill>
              </a:rPr>
              <a:t>suitable</a:t>
            </a:r>
            <a:r>
              <a:rPr lang="cs-CZ" sz="1200" kern="0" dirty="0">
                <a:solidFill>
                  <a:srgbClr val="000000"/>
                </a:solidFill>
              </a:rPr>
              <a:t> </a:t>
            </a:r>
            <a:r>
              <a:rPr lang="cs-CZ" sz="1200" kern="0" dirty="0" err="1">
                <a:solidFill>
                  <a:srgbClr val="000000"/>
                </a:solidFill>
              </a:rPr>
              <a:t>for</a:t>
            </a:r>
            <a:r>
              <a:rPr lang="cs-CZ" sz="1200" kern="0" dirty="0">
                <a:solidFill>
                  <a:srgbClr val="000000"/>
                </a:solidFill>
              </a:rPr>
              <a:t> </a:t>
            </a:r>
            <a:r>
              <a:rPr lang="cs-CZ" sz="1200" kern="0" dirty="0" err="1">
                <a:solidFill>
                  <a:srgbClr val="000000"/>
                </a:solidFill>
              </a:rPr>
              <a:t>hearing-impaired</a:t>
            </a: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44</a:t>
            </a:fld>
            <a:endParaRPr lang="cs-CZ"/>
          </a:p>
        </p:txBody>
      </p:sp>
    </p:spTree>
    <p:extLst>
      <p:ext uri="{BB962C8B-B14F-4D97-AF65-F5344CB8AC3E}">
        <p14:creationId xmlns:p14="http://schemas.microsoft.com/office/powerpoint/2010/main" val="2996691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45</a:t>
            </a:fld>
            <a:endParaRPr lang="cs-CZ"/>
          </a:p>
        </p:txBody>
      </p:sp>
    </p:spTree>
    <p:extLst>
      <p:ext uri="{BB962C8B-B14F-4D97-AF65-F5344CB8AC3E}">
        <p14:creationId xmlns:p14="http://schemas.microsoft.com/office/powerpoint/2010/main" val="3329348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46</a:t>
            </a:fld>
            <a:endParaRPr lang="cs-CZ"/>
          </a:p>
        </p:txBody>
      </p:sp>
    </p:spTree>
    <p:extLst>
      <p:ext uri="{BB962C8B-B14F-4D97-AF65-F5344CB8AC3E}">
        <p14:creationId xmlns:p14="http://schemas.microsoft.com/office/powerpoint/2010/main" val="1175322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47</a:t>
            </a:fld>
            <a:endParaRPr lang="cs-CZ"/>
          </a:p>
        </p:txBody>
      </p:sp>
    </p:spTree>
    <p:extLst>
      <p:ext uri="{BB962C8B-B14F-4D97-AF65-F5344CB8AC3E}">
        <p14:creationId xmlns:p14="http://schemas.microsoft.com/office/powerpoint/2010/main" val="1511419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49</a:t>
            </a:fld>
            <a:endParaRPr lang="cs-CZ"/>
          </a:p>
        </p:txBody>
      </p:sp>
    </p:spTree>
    <p:extLst>
      <p:ext uri="{BB962C8B-B14F-4D97-AF65-F5344CB8AC3E}">
        <p14:creationId xmlns:p14="http://schemas.microsoft.com/office/powerpoint/2010/main" val="2000887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50</a:t>
            </a:fld>
            <a:endParaRPr lang="cs-CZ"/>
          </a:p>
        </p:txBody>
      </p:sp>
    </p:spTree>
    <p:extLst>
      <p:ext uri="{BB962C8B-B14F-4D97-AF65-F5344CB8AC3E}">
        <p14:creationId xmlns:p14="http://schemas.microsoft.com/office/powerpoint/2010/main" val="3578496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51</a:t>
            </a:fld>
            <a:endParaRPr lang="cs-CZ" altLang="cs-CZ"/>
          </a:p>
        </p:txBody>
      </p:sp>
    </p:spTree>
    <p:extLst>
      <p:ext uri="{BB962C8B-B14F-4D97-AF65-F5344CB8AC3E}">
        <p14:creationId xmlns:p14="http://schemas.microsoft.com/office/powerpoint/2010/main" val="111263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a:defRPr/>
            </a:pPr>
            <a:r>
              <a:rPr lang="en-US" dirty="0"/>
              <a:t>2N</a:t>
            </a:r>
            <a:r>
              <a:rPr lang="en-US" baseline="30000" dirty="0"/>
              <a:t>®</a:t>
            </a:r>
            <a:r>
              <a:rPr lang="en-US" dirty="0"/>
              <a:t> Access Commander is a </a:t>
            </a:r>
            <a:r>
              <a:rPr lang="en-US" b="1" dirty="0"/>
              <a:t>professional</a:t>
            </a:r>
            <a:r>
              <a:rPr lang="en-US" dirty="0"/>
              <a:t> </a:t>
            </a:r>
            <a:r>
              <a:rPr lang="en-US" b="1" dirty="0"/>
              <a:t>access control system </a:t>
            </a:r>
            <a:r>
              <a:rPr lang="en-US" dirty="0"/>
              <a:t>that covers all basic functionalities typical for AC systems and it offers also much more.</a:t>
            </a:r>
            <a:r>
              <a:rPr lang="cs-CZ" dirty="0"/>
              <a:t> </a:t>
            </a:r>
            <a:endParaRPr lang="en-US" dirty="0"/>
          </a:p>
          <a:p>
            <a:pPr>
              <a:defRPr/>
            </a:pPr>
            <a:r>
              <a:rPr lang="en-US" dirty="0"/>
              <a:t>Graphical tutorial helps you to understand the main idea of the software</a:t>
            </a:r>
            <a:r>
              <a:rPr lang="cs-CZ" dirty="0"/>
              <a:t>, </a:t>
            </a:r>
            <a:r>
              <a:rPr lang="cs-CZ" dirty="0" err="1"/>
              <a:t>ie</a:t>
            </a:r>
            <a:r>
              <a:rPr lang="cs-CZ" dirty="0"/>
              <a:t>.</a:t>
            </a:r>
            <a:r>
              <a:rPr lang="en-US" dirty="0"/>
              <a:t> creation of </a:t>
            </a:r>
            <a:r>
              <a:rPr lang="cs-CZ" dirty="0">
                <a:solidFill>
                  <a:srgbClr val="6A7C75"/>
                </a:solidFill>
              </a:rPr>
              <a:t>A</a:t>
            </a:r>
            <a:r>
              <a:rPr lang="en-US" dirty="0">
                <a:solidFill>
                  <a:srgbClr val="6A7C75"/>
                </a:solidFill>
              </a:rPr>
              <a:t>CCESS RULE</a:t>
            </a:r>
            <a:r>
              <a:rPr lang="cs-CZ" b="1" dirty="0">
                <a:solidFill>
                  <a:srgbClr val="6A7C75"/>
                </a:solidFill>
              </a:rPr>
              <a:t> </a:t>
            </a:r>
            <a:r>
              <a:rPr lang="cs-CZ" dirty="0"/>
              <a:t>(</a:t>
            </a:r>
            <a:r>
              <a:rPr lang="en-US" dirty="0">
                <a:solidFill>
                  <a:srgbClr val="C00000"/>
                </a:solidFill>
              </a:rPr>
              <a:t>WHO</a:t>
            </a:r>
            <a:r>
              <a:rPr lang="en-US" dirty="0"/>
              <a:t> + </a:t>
            </a:r>
            <a:r>
              <a:rPr lang="en-US" dirty="0">
                <a:solidFill>
                  <a:srgbClr val="00B050"/>
                </a:solidFill>
              </a:rPr>
              <a:t>WHERE</a:t>
            </a:r>
            <a:r>
              <a:rPr lang="en-US" dirty="0"/>
              <a:t> + </a:t>
            </a:r>
            <a:r>
              <a:rPr lang="en-US" dirty="0">
                <a:solidFill>
                  <a:schemeClr val="accent1"/>
                </a:solidFill>
              </a:rPr>
              <a:t>WHEN</a:t>
            </a:r>
            <a:r>
              <a:rPr lang="en-US" dirty="0"/>
              <a:t>)</a:t>
            </a:r>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cs-CZ" dirty="0" err="1"/>
              <a:t>Main</a:t>
            </a:r>
            <a:r>
              <a:rPr lang="cs-CZ" dirty="0"/>
              <a:t> idea </a:t>
            </a:r>
            <a:r>
              <a:rPr lang="cs-CZ" dirty="0" err="1"/>
              <a:t>of</a:t>
            </a:r>
            <a:r>
              <a:rPr lang="cs-CZ" dirty="0"/>
              <a:t> Access </a:t>
            </a:r>
            <a:r>
              <a:rPr lang="cs-CZ" dirty="0" err="1"/>
              <a:t>Control</a:t>
            </a:r>
            <a:r>
              <a:rPr lang="cs-CZ" dirty="0"/>
              <a:t>: </a:t>
            </a:r>
            <a:r>
              <a:rPr lang="cs-CZ" dirty="0" err="1"/>
              <a:t>who</a:t>
            </a:r>
            <a:r>
              <a:rPr lang="cs-CZ" dirty="0"/>
              <a:t> </a:t>
            </a:r>
            <a:r>
              <a:rPr lang="cs-CZ" dirty="0" err="1"/>
              <a:t>can</a:t>
            </a:r>
            <a:r>
              <a:rPr lang="cs-CZ" dirty="0"/>
              <a:t> enter </a:t>
            </a:r>
            <a:r>
              <a:rPr lang="cs-CZ" dirty="0" err="1"/>
              <a:t>which</a:t>
            </a:r>
            <a:r>
              <a:rPr lang="cs-CZ" dirty="0"/>
              <a:t> part </a:t>
            </a:r>
            <a:r>
              <a:rPr lang="cs-CZ" dirty="0" err="1"/>
              <a:t>of</a:t>
            </a:r>
            <a:r>
              <a:rPr lang="cs-CZ" dirty="0"/>
              <a:t> </a:t>
            </a:r>
            <a:r>
              <a:rPr lang="cs-CZ" dirty="0" err="1"/>
              <a:t>the</a:t>
            </a:r>
            <a:r>
              <a:rPr lang="cs-CZ" dirty="0"/>
              <a:t> </a:t>
            </a:r>
            <a:r>
              <a:rPr lang="cs-CZ" dirty="0" err="1"/>
              <a:t>building</a:t>
            </a:r>
            <a:r>
              <a:rPr lang="cs-CZ" dirty="0"/>
              <a:t> </a:t>
            </a:r>
            <a:r>
              <a:rPr lang="cs-CZ" dirty="0" err="1"/>
              <a:t>at</a:t>
            </a:r>
            <a:r>
              <a:rPr lang="cs-CZ" dirty="0"/>
              <a:t> </a:t>
            </a:r>
            <a:r>
              <a:rPr lang="cs-CZ" dirty="0" err="1"/>
              <a:t>which</a:t>
            </a:r>
            <a:r>
              <a:rPr lang="cs-CZ" dirty="0"/>
              <a:t> </a:t>
            </a:r>
            <a:r>
              <a:rPr lang="cs-CZ" dirty="0" err="1"/>
              <a:t>time</a:t>
            </a:r>
            <a:endParaRPr lang="cs-CZ"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cs-CZ" dirty="0"/>
          </a:p>
          <a:p>
            <a:pPr>
              <a:defRPr/>
            </a:pPr>
            <a:r>
              <a:rPr lang="en-US" dirty="0"/>
              <a:t>Software perfectly works for bulk configuration and management of 2N devices in large installations!</a:t>
            </a:r>
          </a:p>
          <a:p>
            <a:pPr>
              <a:defRPr/>
            </a:pPr>
            <a:r>
              <a:rPr lang="en-US" dirty="0"/>
              <a:t>You can easily manage all IP intercoms and Access Units from one place without any need to configure them one-by-one. </a:t>
            </a:r>
          </a:p>
          <a:p>
            <a:r>
              <a:rPr lang="en-US" dirty="0"/>
              <a:t>You can also download the actual configuration for any of connected devices (HIP or AU)</a:t>
            </a:r>
            <a:r>
              <a:rPr lang="en-US" baseline="0" dirty="0"/>
              <a:t> to Access Commander so you will not lose any of already created users!</a:t>
            </a:r>
            <a:endParaRPr lang="cs-CZ" baseline="0" dirty="0"/>
          </a:p>
          <a:p>
            <a:endParaRPr lang="cs-CZ" baseline="0" dirty="0"/>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dirty="0"/>
              <a:t>Software is distributed as a complete image file that has to </a:t>
            </a:r>
            <a:r>
              <a:rPr lang="en-US" noProof="0" dirty="0"/>
              <a:t>be imported to dedicated virtual server. </a:t>
            </a:r>
            <a:r>
              <a:rPr lang="cs-CZ" noProof="0" dirty="0"/>
              <a:t>It </a:t>
            </a:r>
            <a:r>
              <a:rPr lang="cs-CZ" noProof="0" dirty="0" err="1"/>
              <a:t>already</a:t>
            </a:r>
            <a:r>
              <a:rPr lang="cs-CZ" baseline="0" noProof="0" dirty="0"/>
              <a:t> </a:t>
            </a:r>
            <a:r>
              <a:rPr lang="cs-CZ" baseline="0" noProof="0" dirty="0" err="1"/>
              <a:t>includes</a:t>
            </a:r>
            <a:r>
              <a:rPr lang="cs-CZ" baseline="0" noProof="0" dirty="0"/>
              <a:t> web server, database server and </a:t>
            </a:r>
            <a:r>
              <a:rPr lang="cs-CZ" baseline="0" noProof="0" dirty="0" err="1"/>
              <a:t>all</a:t>
            </a:r>
            <a:r>
              <a:rPr lang="cs-CZ" baseline="0" noProof="0" dirty="0"/>
              <a:t> </a:t>
            </a:r>
            <a:r>
              <a:rPr lang="cs-CZ" baseline="0" noProof="0" dirty="0" err="1"/>
              <a:t>other</a:t>
            </a:r>
            <a:r>
              <a:rPr lang="cs-CZ" baseline="0" noProof="0" dirty="0"/>
              <a:t> </a:t>
            </a:r>
            <a:r>
              <a:rPr lang="cs-CZ" baseline="0" noProof="0" dirty="0" err="1"/>
              <a:t>applications</a:t>
            </a:r>
            <a:r>
              <a:rPr lang="cs-CZ" baseline="0" noProof="0" dirty="0"/>
              <a:t>.</a:t>
            </a:r>
            <a:endParaRPr lang="en-US"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noProof="0" dirty="0"/>
              <a:t>It takes an advantage of an IT-friendly language which</a:t>
            </a:r>
            <a:r>
              <a:rPr lang="en-US" baseline="0" noProof="0" dirty="0"/>
              <a:t> means that average IT guy will install this software within few minutes. </a:t>
            </a:r>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baseline="0" noProof="0" dirty="0"/>
              <a:t>This distribution </a:t>
            </a:r>
            <a:r>
              <a:rPr lang="en-US" noProof="0" dirty="0"/>
              <a:t>is suitable especially for larger companies. </a:t>
            </a:r>
            <a:endParaRPr lang="cs-CZ"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cs-CZ"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cs-CZ" noProof="0" dirty="0"/>
          </a:p>
          <a:p>
            <a:pPr>
              <a:defRPr/>
            </a:pPr>
            <a:r>
              <a:rPr lang="en-GB" b="1" dirty="0"/>
              <a:t>2N</a:t>
            </a:r>
            <a:r>
              <a:rPr lang="en-GB" b="1" baseline="30000" dirty="0"/>
              <a:t>®</a:t>
            </a:r>
            <a:r>
              <a:rPr lang="en-GB" b="1" dirty="0"/>
              <a:t> Access Commander Box</a:t>
            </a:r>
            <a:r>
              <a:rPr lang="cs-CZ" b="1" dirty="0"/>
              <a:t> – p</a:t>
            </a:r>
            <a:r>
              <a:rPr lang="en-GB" dirty="0"/>
              <a:t>lug and play access control solution that is tailored to be installed within a minute by any installer. There is no need for a dedicated server in the company.</a:t>
            </a:r>
          </a:p>
          <a:p>
            <a:pPr>
              <a:defRPr/>
            </a:pPr>
            <a:r>
              <a:rPr lang="en-GB" dirty="0"/>
              <a:t>Intended mainly for SME market with up to </a:t>
            </a:r>
            <a:r>
              <a:rPr lang="en-GB" b="1" dirty="0"/>
              <a:t>50</a:t>
            </a:r>
            <a:r>
              <a:rPr lang="en-GB" dirty="0"/>
              <a:t> connected 2N </a:t>
            </a:r>
            <a:r>
              <a:rPr lang="en-GB" b="1" dirty="0"/>
              <a:t>devices</a:t>
            </a:r>
            <a:r>
              <a:rPr lang="en-GB" dirty="0"/>
              <a:t>.</a:t>
            </a:r>
            <a:endParaRPr lang="en-US"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noProof="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Integration makes a life easier mostly to administrators and installers. </a:t>
            </a:r>
            <a:endParaRPr lang="cs-CZ"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Therefore we’ve created 2N</a:t>
            </a:r>
            <a:r>
              <a:rPr lang="en-US" baseline="30000" dirty="0"/>
              <a:t>®</a:t>
            </a:r>
            <a:r>
              <a:rPr lang="en-US" dirty="0"/>
              <a:t> Access Commander as a software that can be easily integrated with VMS, T&amp;A, alarm and other 3</a:t>
            </a:r>
            <a:r>
              <a:rPr lang="en-US" baseline="30000" dirty="0"/>
              <a:t>rd</a:t>
            </a:r>
            <a:r>
              <a:rPr lang="en-US" dirty="0"/>
              <a:t> party systems using the REST API web interface or special 2N plugin.</a:t>
            </a: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CRM ... customer relationship</a:t>
            </a:r>
            <a:r>
              <a:rPr lang="en-US" baseline="0" dirty="0"/>
              <a:t> management</a:t>
            </a:r>
            <a:endParaRPr lang="en-US"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BMS ... building management systems</a:t>
            </a:r>
            <a:r>
              <a:rPr lang="en-US" baseline="0" dirty="0"/>
              <a:t> (or property management or asset management solution)</a:t>
            </a:r>
            <a:endParaRPr lang="en-US" dirty="0"/>
          </a:p>
          <a:p>
            <a:endParaRPr lang="en-US"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52</a:t>
            </a:fld>
            <a:endParaRPr lang="cs-CZ"/>
          </a:p>
        </p:txBody>
      </p:sp>
    </p:spTree>
    <p:extLst>
      <p:ext uri="{BB962C8B-B14F-4D97-AF65-F5344CB8AC3E}">
        <p14:creationId xmlns:p14="http://schemas.microsoft.com/office/powerpoint/2010/main" val="134439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6</a:t>
            </a:fld>
            <a:endParaRPr lang="cs-CZ" altLang="cs-CZ"/>
          </a:p>
        </p:txBody>
      </p:sp>
    </p:spTree>
    <p:extLst>
      <p:ext uri="{BB962C8B-B14F-4D97-AF65-F5344CB8AC3E}">
        <p14:creationId xmlns:p14="http://schemas.microsoft.com/office/powerpoint/2010/main" val="1373094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lvl="0"/>
            <a:r>
              <a:rPr lang="en-US" sz="1200" b="1" kern="1200" dirty="0">
                <a:solidFill>
                  <a:schemeClr val="tx1"/>
                </a:solidFill>
                <a:effectLst/>
                <a:latin typeface="+mn-lt"/>
                <a:ea typeface="+mn-ea"/>
                <a:cs typeface="+mn-cs"/>
              </a:rPr>
              <a:t>Cloud service MDU Ready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have invested into the cloud services that are focused to professional offer (2tier distribution, integrations, OEM) - we have significant time advantage against all competitors in residential market in this field</a:t>
            </a:r>
          </a:p>
          <a:p>
            <a:r>
              <a:rPr lang="en-US" b="1" dirty="0"/>
              <a:t>Focus to modern services </a:t>
            </a:r>
            <a:endParaRPr lang="cs-CZ" b="1" dirty="0"/>
          </a:p>
          <a:p>
            <a:r>
              <a:rPr lang="cs-CZ" dirty="0"/>
              <a:t>M</a:t>
            </a:r>
            <a:r>
              <a:rPr lang="en-US" dirty="0" err="1"/>
              <a:t>obile</a:t>
            </a:r>
            <a:r>
              <a:rPr lang="en-US" dirty="0"/>
              <a:t> video professionally made and focused to MDU / 2tier model </a:t>
            </a:r>
            <a:endParaRPr lang="cs-CZ"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800" dirty="0">
                <a:solidFill>
                  <a:srgbClr val="005599"/>
                </a:solidFill>
              </a:rPr>
              <a:t>2N</a:t>
            </a:r>
            <a:r>
              <a:rPr lang="en-US" sz="1800" baseline="30000" dirty="0">
                <a:solidFill>
                  <a:srgbClr val="005599"/>
                </a:solidFill>
              </a:rPr>
              <a:t>®</a:t>
            </a:r>
            <a:r>
              <a:rPr lang="en-US" sz="1800" dirty="0">
                <a:solidFill>
                  <a:srgbClr val="005599"/>
                </a:solidFill>
              </a:rPr>
              <a:t> Remote Configuration</a:t>
            </a:r>
            <a:endParaRPr lang="cs-CZ" sz="1800" dirty="0">
              <a:solidFill>
                <a:srgbClr val="005599"/>
              </a:solidFill>
            </a:endParaRPr>
          </a:p>
          <a:p>
            <a:pPr marL="742950" lvl="1">
              <a:spcBef>
                <a:spcPts val="0"/>
              </a:spcBef>
              <a:spcAft>
                <a:spcPts val="1200"/>
              </a:spcAft>
              <a:buClr>
                <a:schemeClr val="tx2"/>
              </a:buClr>
              <a:buFont typeface="Verdana" pitchFamily="34" charset="0"/>
              <a:buChar char="–"/>
            </a:pPr>
            <a:r>
              <a:rPr lang="en-US" sz="1400" dirty="0"/>
              <a:t>No complicated network setup required </a:t>
            </a:r>
          </a:p>
          <a:p>
            <a:pPr marL="742950" lvl="1">
              <a:spcBef>
                <a:spcPts val="0"/>
              </a:spcBef>
              <a:spcAft>
                <a:spcPts val="1200"/>
              </a:spcAft>
              <a:buClr>
                <a:schemeClr val="tx2"/>
              </a:buClr>
              <a:buFont typeface="Verdana" pitchFamily="34" charset="0"/>
              <a:buChar char="–"/>
            </a:pPr>
            <a:r>
              <a:rPr lang="en-US" sz="1400" dirty="0"/>
              <a:t>Save costs on travelling to the installation site</a:t>
            </a:r>
          </a:p>
          <a:p>
            <a:pPr marL="742950" lvl="1">
              <a:spcBef>
                <a:spcPts val="0"/>
              </a:spcBef>
              <a:spcAft>
                <a:spcPts val="1200"/>
              </a:spcAft>
              <a:buClr>
                <a:schemeClr val="tx2"/>
              </a:buClr>
              <a:buFont typeface="Verdana" pitchFamily="34" charset="0"/>
              <a:buChar char="–"/>
            </a:pPr>
            <a:r>
              <a:rPr lang="en-US" sz="1400" dirty="0"/>
              <a:t>Offer online, immediate help to your customers</a:t>
            </a:r>
            <a:endParaRPr lang="cs-CZ" sz="1400" dirty="0"/>
          </a:p>
          <a:p>
            <a:pPr marL="287337" marR="0" lvl="0" indent="0" algn="l" defTabSz="912813" rtl="0" eaLnBrk="0" fontAlgn="base" latinLnBrk="0" hangingPunct="0">
              <a:lnSpc>
                <a:spcPct val="100000"/>
              </a:lnSpc>
              <a:spcBef>
                <a:spcPts val="0"/>
              </a:spcBef>
              <a:spcAft>
                <a:spcPts val="1200"/>
              </a:spcAft>
              <a:buClr>
                <a:schemeClr val="tx2"/>
              </a:buClr>
              <a:buSzTx/>
              <a:buFont typeface="Verdana" pitchFamily="34" charset="0"/>
              <a:buNone/>
              <a:tabLst/>
              <a:defRPr/>
            </a:pPr>
            <a:endParaRPr lang="cs-CZ" sz="1400" dirty="0">
              <a:solidFill>
                <a:srgbClr val="005599"/>
              </a:solidFill>
            </a:endParaRPr>
          </a:p>
          <a:p>
            <a:pPr marL="287337" marR="0" lvl="0" indent="0" algn="l" defTabSz="912813" rtl="0" eaLnBrk="0" fontAlgn="base" latinLnBrk="0" hangingPunct="0">
              <a:lnSpc>
                <a:spcPct val="100000"/>
              </a:lnSpc>
              <a:spcBef>
                <a:spcPts val="0"/>
              </a:spcBef>
              <a:spcAft>
                <a:spcPts val="1200"/>
              </a:spcAft>
              <a:buClr>
                <a:schemeClr val="tx2"/>
              </a:buClr>
              <a:buSzTx/>
              <a:buFont typeface="Verdana" pitchFamily="34" charset="0"/>
              <a:buNone/>
              <a:tabLst/>
              <a:defRPr/>
            </a:pPr>
            <a:r>
              <a:rPr lang="en-US" sz="1400" dirty="0">
                <a:solidFill>
                  <a:srgbClr val="005599"/>
                </a:solidFill>
              </a:rPr>
              <a:t>2N</a:t>
            </a:r>
            <a:r>
              <a:rPr lang="en-US" sz="1400" baseline="30000" dirty="0">
                <a:solidFill>
                  <a:srgbClr val="005599"/>
                </a:solidFill>
              </a:rPr>
              <a:t>®</a:t>
            </a:r>
            <a:r>
              <a:rPr lang="en-US" sz="1400" dirty="0">
                <a:solidFill>
                  <a:srgbClr val="005599"/>
                </a:solidFill>
              </a:rPr>
              <a:t> </a:t>
            </a:r>
            <a:r>
              <a:rPr lang="cs-CZ" sz="1400" dirty="0">
                <a:solidFill>
                  <a:srgbClr val="005599"/>
                </a:solidFill>
              </a:rPr>
              <a:t>Partner API</a:t>
            </a:r>
            <a:endParaRPr lang="en-US" sz="800" b="1" dirty="0"/>
          </a:p>
          <a:p>
            <a:pPr marL="742950" lvl="1">
              <a:spcBef>
                <a:spcPts val="600"/>
              </a:spcBef>
              <a:spcAft>
                <a:spcPts val="1200"/>
              </a:spcAft>
              <a:buClr>
                <a:schemeClr val="tx2"/>
              </a:buClr>
              <a:buFont typeface="Verdana" pitchFamily="34" charset="0"/>
              <a:buChar char="–"/>
            </a:pPr>
            <a:r>
              <a:rPr lang="en-US" sz="1400" dirty="0"/>
              <a:t>Single point of integration of 2N products into your solution over the Internet</a:t>
            </a:r>
          </a:p>
          <a:p>
            <a:pPr marL="742950" lvl="1">
              <a:spcBef>
                <a:spcPts val="0"/>
              </a:spcBef>
              <a:spcAft>
                <a:spcPts val="1200"/>
              </a:spcAft>
              <a:buClr>
                <a:schemeClr val="tx2"/>
              </a:buClr>
              <a:buFont typeface="Verdana" pitchFamily="34" charset="0"/>
              <a:buChar char="–"/>
            </a:pPr>
            <a:r>
              <a:rPr lang="en-US" sz="1400" dirty="0"/>
              <a:t>Fulfils the best standards of cybersecurity</a:t>
            </a:r>
            <a:endParaRPr lang="cs-CZ" sz="1400" b="0" dirty="0"/>
          </a:p>
          <a:p>
            <a:pPr marL="742950" lvl="1">
              <a:spcBef>
                <a:spcPts val="0"/>
              </a:spcBef>
              <a:spcAft>
                <a:spcPts val="1200"/>
              </a:spcAft>
              <a:buClr>
                <a:schemeClr val="tx2"/>
              </a:buClr>
              <a:buFont typeface="Verdana" pitchFamily="34" charset="0"/>
              <a:buChar char="–"/>
            </a:pPr>
            <a:r>
              <a:rPr lang="en-US" b="0" dirty="0"/>
              <a:t>Available services </a:t>
            </a:r>
            <a:r>
              <a:rPr lang="en-US" dirty="0"/>
              <a:t>via 2N</a:t>
            </a:r>
            <a:r>
              <a:rPr lang="en-US" baseline="30000" dirty="0"/>
              <a:t>®</a:t>
            </a:r>
            <a:r>
              <a:rPr lang="en-US" dirty="0"/>
              <a:t> Partner API:</a:t>
            </a:r>
            <a:endParaRPr lang="cs-CZ" dirty="0"/>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Video calls from 2N IP intercoms into your app</a:t>
            </a:r>
            <a:endParaRPr lang="cs-CZ" sz="1200" dirty="0">
              <a:solidFill>
                <a:schemeClr val="bg2">
                  <a:lumMod val="75000"/>
                </a:schemeClr>
              </a:solidFill>
            </a:endParaRPr>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Remote configuration of 2N devices from your SW</a:t>
            </a:r>
            <a:endParaRPr lang="cs-CZ" sz="1200" dirty="0">
              <a:solidFill>
                <a:schemeClr val="bg2">
                  <a:lumMod val="75000"/>
                </a:schemeClr>
              </a:solidFill>
            </a:endParaRPr>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Management of Access Control credentials via cloud</a:t>
            </a:r>
            <a:endParaRPr lang="cs-CZ" sz="1200" dirty="0">
              <a:solidFill>
                <a:schemeClr val="bg2">
                  <a:lumMod val="75000"/>
                </a:schemeClr>
              </a:solidFill>
            </a:endParaRPr>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Monitoring of 2N IP intercoms and access units</a:t>
            </a:r>
          </a:p>
          <a:p>
            <a:pPr marL="742950" lvl="1">
              <a:spcBef>
                <a:spcPts val="0"/>
              </a:spcBef>
              <a:spcAft>
                <a:spcPts val="1200"/>
              </a:spcAft>
              <a:buClr>
                <a:schemeClr val="tx2"/>
              </a:buClr>
              <a:buFont typeface="Verdana" pitchFamily="34" charset="0"/>
              <a:buChar char="–"/>
            </a:pPr>
            <a:endParaRPr lang="en-US" dirty="0"/>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53</a:t>
            </a:fld>
            <a:endParaRPr lang="cs-CZ"/>
          </a:p>
        </p:txBody>
      </p:sp>
    </p:spTree>
    <p:extLst>
      <p:ext uri="{BB962C8B-B14F-4D97-AF65-F5344CB8AC3E}">
        <p14:creationId xmlns:p14="http://schemas.microsoft.com/office/powerpoint/2010/main" val="2979104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54</a:t>
            </a:fld>
            <a:endParaRPr lang="cs-CZ"/>
          </a:p>
        </p:txBody>
      </p:sp>
    </p:spTree>
    <p:extLst>
      <p:ext uri="{BB962C8B-B14F-4D97-AF65-F5344CB8AC3E}">
        <p14:creationId xmlns:p14="http://schemas.microsoft.com/office/powerpoint/2010/main" val="3351084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b="1" baseline="0" dirty="0"/>
              <a:t>2N® Mobile Video</a:t>
            </a:r>
            <a:endParaRPr lang="cs-CZ" b="1" baseline="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baseline="0" dirty="0"/>
              <a:t>A</a:t>
            </a:r>
            <a:r>
              <a:rPr lang="en-US" baseline="0" dirty="0"/>
              <a:t> paid service and r</a:t>
            </a:r>
            <a:r>
              <a:rPr lang="en-US" dirty="0"/>
              <a:t>ecurrent fee paid by</a:t>
            </a:r>
            <a:r>
              <a:rPr lang="en-US" baseline="0" dirty="0"/>
              <a:t> the end customers generates an extra margin for you and for your integrators. Thanks to the application you can answer any call wherever you are. Your smartphone is always wake up by push notifications and at the same time these notifications also save the battery life. The huge advantage is the easy remote management via My2N portal and end user doesn’t need to be afraid of any configuration – just simply scan a QR code. Finally, this service can be also integrated with your customer’s solutions - u</a:t>
            </a:r>
            <a:r>
              <a:rPr lang="en-US" sz="1200" dirty="0">
                <a:highlight>
                  <a:srgbClr val="FFFF00"/>
                </a:highlight>
              </a:rPr>
              <a:t>se 2N</a:t>
            </a:r>
            <a:r>
              <a:rPr lang="cs-CZ" sz="1200" baseline="30000" dirty="0">
                <a:highlight>
                  <a:srgbClr val="FFFF00"/>
                </a:highlight>
              </a:rPr>
              <a:t>®</a:t>
            </a:r>
            <a:r>
              <a:rPr lang="en-US" sz="1200" dirty="0">
                <a:highlight>
                  <a:srgbClr val="FFFF00"/>
                </a:highlight>
              </a:rPr>
              <a:t> Partner API to integrate this service to your own system / application</a:t>
            </a:r>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t>Available for Android and iOS devices</a:t>
            </a:r>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400" dirty="0">
                <a:highlight>
                  <a:srgbClr val="FFFF00"/>
                </a:highlight>
              </a:rPr>
              <a:t>Recurrent fee paid by end customers</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55</a:t>
            </a:fld>
            <a:endParaRPr lang="cs-CZ"/>
          </a:p>
        </p:txBody>
      </p:sp>
    </p:spTree>
    <p:extLst>
      <p:ext uri="{BB962C8B-B14F-4D97-AF65-F5344CB8AC3E}">
        <p14:creationId xmlns:p14="http://schemas.microsoft.com/office/powerpoint/2010/main" val="3808814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cs-CZ" dirty="0" err="1"/>
              <a:t>Advantages</a:t>
            </a:r>
            <a:r>
              <a:rPr lang="cs-CZ" dirty="0"/>
              <a:t> </a:t>
            </a:r>
            <a:r>
              <a:rPr lang="cs-CZ" dirty="0" err="1"/>
              <a:t>of</a:t>
            </a:r>
            <a:r>
              <a:rPr lang="cs-CZ" dirty="0"/>
              <a:t> </a:t>
            </a:r>
            <a:r>
              <a:rPr lang="cs-CZ" dirty="0" err="1"/>
              <a:t>our</a:t>
            </a:r>
            <a:r>
              <a:rPr lang="cs-CZ" dirty="0"/>
              <a:t> technology:</a:t>
            </a:r>
          </a:p>
          <a:p>
            <a:pPr marL="171450" indent="-171450">
              <a:buFont typeface="Arial" panose="020B0604020202020204" pitchFamily="34" charset="0"/>
              <a:buChar char="•"/>
            </a:pPr>
            <a:r>
              <a:rPr lang="en-GB" sz="1400" b="1" dirty="0"/>
              <a:t>Simple wiring </a:t>
            </a:r>
            <a:r>
              <a:rPr lang="en-GB" sz="1400" dirty="0"/>
              <a:t>reduces time spent on the installation site</a:t>
            </a:r>
            <a:endParaRPr lang="cs-CZ" sz="1400" dirty="0"/>
          </a:p>
          <a:p>
            <a:pPr marL="171450" indent="-171450">
              <a:buFont typeface="Arial" panose="020B0604020202020204" pitchFamily="34" charset="0"/>
              <a:buChar char="•"/>
            </a:pPr>
            <a:r>
              <a:rPr lang="en-GB" sz="1400" dirty="0"/>
              <a:t>Openness for the </a:t>
            </a:r>
            <a:r>
              <a:rPr lang="en-GB" sz="1400" b="1" dirty="0"/>
              <a:t>integration</a:t>
            </a:r>
            <a:r>
              <a:rPr lang="en-GB" sz="1400" dirty="0"/>
              <a:t> with 3</a:t>
            </a:r>
            <a:r>
              <a:rPr lang="en-GB" sz="1400" baseline="30000" dirty="0"/>
              <a:t>rd</a:t>
            </a:r>
            <a:r>
              <a:rPr lang="en-GB" sz="1400" dirty="0"/>
              <a:t> party systems</a:t>
            </a:r>
            <a:endParaRPr lang="cs-CZ" sz="1400" dirty="0"/>
          </a:p>
          <a:p>
            <a:pPr marL="627063" lvl="1" indent="-171450">
              <a:buFont typeface="Arial" panose="020B0604020202020204" pitchFamily="34" charset="0"/>
              <a:buChar char="•"/>
            </a:pPr>
            <a:r>
              <a:rPr lang="en-US" sz="1200" dirty="0"/>
              <a:t>Open standards and proprietary protocols</a:t>
            </a:r>
            <a:endParaRPr lang="cs-CZ" sz="1200" dirty="0"/>
          </a:p>
          <a:p>
            <a:pPr marL="627063" lvl="1" indent="-171450">
              <a:buFont typeface="Arial" panose="020B0604020202020204" pitchFamily="34" charset="0"/>
              <a:buChar char="•"/>
            </a:pPr>
            <a:r>
              <a:rPr lang="en-US" sz="1200" dirty="0"/>
              <a:t>Compatible with more than 200 solutions</a:t>
            </a:r>
            <a:endParaRPr lang="cs-CZ" sz="1200" dirty="0"/>
          </a:p>
          <a:p>
            <a:pPr marL="627063" lvl="1" indent="-171450">
              <a:buFont typeface="Arial" panose="020B0604020202020204" pitchFamily="34" charset="0"/>
              <a:buChar char="•"/>
            </a:pPr>
            <a:r>
              <a:rPr lang="en-US" sz="1200" dirty="0"/>
              <a:t>Extensive API</a:t>
            </a:r>
            <a:endParaRPr lang="cs-CZ" sz="1200" b="0" dirty="0"/>
          </a:p>
          <a:p>
            <a:pPr marL="627063" lvl="1" indent="-171450">
              <a:buFont typeface="Arial" panose="020B0604020202020204" pitchFamily="34" charset="0"/>
              <a:buChar char="•"/>
            </a:pP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solidFill>
                  <a:srgbClr val="000000"/>
                </a:solidFill>
                <a:ea typeface="+mn-ea"/>
                <a:cs typeface="+mn-cs"/>
              </a:rPr>
              <a:t>Most of our </a:t>
            </a:r>
            <a:r>
              <a:rPr lang="en-US" sz="1200" b="1" dirty="0">
                <a:solidFill>
                  <a:srgbClr val="000000"/>
                </a:solidFill>
                <a:ea typeface="+mn-ea"/>
                <a:cs typeface="+mn-cs"/>
              </a:rPr>
              <a:t>competitors have traditional</a:t>
            </a:r>
            <a:r>
              <a:rPr lang="cs-CZ" sz="1200" b="1" dirty="0">
                <a:solidFill>
                  <a:srgbClr val="000000"/>
                </a:solidFill>
                <a:ea typeface="+mn-ea"/>
                <a:cs typeface="+mn-cs"/>
              </a:rPr>
              <a:t>, </a:t>
            </a:r>
            <a:r>
              <a:rPr lang="en-US" sz="1200" b="1" dirty="0">
                <a:solidFill>
                  <a:srgbClr val="000000"/>
                </a:solidFill>
                <a:ea typeface="+mn-ea"/>
                <a:cs typeface="+mn-cs"/>
              </a:rPr>
              <a:t>non IP solution</a:t>
            </a:r>
            <a:r>
              <a:rPr lang="cs-CZ" sz="1200" b="1" dirty="0">
                <a:solidFill>
                  <a:srgbClr val="000000"/>
                </a:solidFill>
                <a:ea typeface="+mn-ea"/>
                <a:cs typeface="+mn-cs"/>
              </a:rPr>
              <a:t> </a:t>
            </a:r>
            <a:r>
              <a:rPr lang="cs-CZ" sz="1200" dirty="0" err="1">
                <a:solidFill>
                  <a:srgbClr val="000000"/>
                </a:solidFill>
                <a:ea typeface="+mn-ea"/>
                <a:cs typeface="+mn-cs"/>
              </a:rPr>
              <a:t>with</a:t>
            </a:r>
            <a:r>
              <a:rPr lang="cs-CZ" sz="1200" dirty="0">
                <a:solidFill>
                  <a:srgbClr val="000000"/>
                </a:solidFill>
                <a:ea typeface="+mn-ea"/>
                <a:cs typeface="+mn-cs"/>
              </a:rPr>
              <a:t> many </a:t>
            </a:r>
            <a:r>
              <a:rPr lang="cs-CZ" sz="1200" dirty="0" err="1">
                <a:solidFill>
                  <a:srgbClr val="000000"/>
                </a:solidFill>
                <a:ea typeface="+mn-ea"/>
                <a:cs typeface="+mn-cs"/>
              </a:rPr>
              <a:t>limitations</a:t>
            </a:r>
            <a:endParaRPr lang="cs-CZ" sz="1200" dirty="0">
              <a:solidFill>
                <a:srgbClr val="000000"/>
              </a:solidFill>
              <a:ea typeface="+mn-ea"/>
              <a:cs typeface="+mn-cs"/>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New buildings are mostly based on IP  - you will have to face it – better with professional solution </a:t>
            </a: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GB" sz="1400" b="1" dirty="0"/>
              <a:t>Scalability</a:t>
            </a:r>
            <a:r>
              <a:rPr lang="en-GB" sz="1400" dirty="0"/>
              <a:t> of the whole system – no dead ends</a:t>
            </a:r>
          </a:p>
          <a:p>
            <a:pPr marL="742950" lvl="1">
              <a:lnSpc>
                <a:spcPct val="150000"/>
              </a:lnSpc>
              <a:spcBef>
                <a:spcPts val="1200"/>
              </a:spcBef>
              <a:spcAft>
                <a:spcPts val="0"/>
              </a:spcAft>
              <a:buClr>
                <a:schemeClr val="tx2"/>
              </a:buClr>
              <a:buFont typeface="Verdana" pitchFamily="34" charset="0"/>
              <a:buChar char="–"/>
              <a:defRPr/>
            </a:pPr>
            <a:r>
              <a:rPr lang="cs-CZ" sz="1400" b="1" dirty="0" err="1"/>
              <a:t>Trusted</a:t>
            </a:r>
            <a:r>
              <a:rPr lang="en-GB" sz="1400" b="1" dirty="0"/>
              <a:t> services </a:t>
            </a:r>
            <a:r>
              <a:rPr lang="en-GB" sz="1400" dirty="0"/>
              <a:t>generating money and saving time</a:t>
            </a:r>
          </a:p>
          <a:p>
            <a:pPr marL="742950" lvl="1">
              <a:lnSpc>
                <a:spcPct val="150000"/>
              </a:lnSpc>
              <a:spcBef>
                <a:spcPts val="1200"/>
              </a:spcBef>
              <a:spcAft>
                <a:spcPts val="0"/>
              </a:spcAft>
              <a:buClr>
                <a:schemeClr val="tx2"/>
              </a:buClr>
              <a:buFont typeface="Verdana" pitchFamily="34" charset="0"/>
              <a:buChar char="–"/>
              <a:defRPr/>
            </a:pPr>
            <a:r>
              <a:rPr lang="en-GB" sz="1400" dirty="0"/>
              <a:t>Full range offer for MDU including also </a:t>
            </a:r>
            <a:r>
              <a:rPr lang="en-GB" sz="1400" b="1" dirty="0"/>
              <a:t>Access Control</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cs-CZ" dirty="0"/>
          </a:p>
          <a:p>
            <a:r>
              <a:rPr lang="en-US" b="1" dirty="0"/>
              <a:t>IP technology </a:t>
            </a:r>
            <a:endParaRPr lang="cs-CZ" b="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err="1"/>
              <a:t>Shorter</a:t>
            </a:r>
            <a:r>
              <a:rPr lang="cs-CZ" sz="1400" dirty="0"/>
              <a:t> </a:t>
            </a:r>
            <a:r>
              <a:rPr lang="cs-CZ" sz="1400" dirty="0" err="1"/>
              <a:t>time</a:t>
            </a:r>
            <a:r>
              <a:rPr lang="cs-CZ" sz="1400" dirty="0"/>
              <a:t> </a:t>
            </a:r>
            <a:r>
              <a:rPr lang="cs-CZ" sz="1400" dirty="0" err="1"/>
              <a:t>spent</a:t>
            </a:r>
            <a:r>
              <a:rPr lang="cs-CZ" sz="1400" dirty="0"/>
              <a:t> on </a:t>
            </a:r>
            <a:r>
              <a:rPr lang="cs-CZ" sz="1400" dirty="0" err="1"/>
              <a:t>the</a:t>
            </a:r>
            <a:r>
              <a:rPr lang="cs-CZ" sz="1400" dirty="0"/>
              <a:t> </a:t>
            </a:r>
            <a:r>
              <a:rPr lang="cs-CZ" sz="1400" dirty="0" err="1"/>
              <a:t>installation</a:t>
            </a:r>
            <a:r>
              <a:rPr lang="cs-CZ" sz="1400" dirty="0"/>
              <a:t> </a:t>
            </a:r>
            <a:r>
              <a:rPr lang="cs-CZ" sz="1400" dirty="0" err="1"/>
              <a:t>site</a:t>
            </a:r>
            <a:endParaRPr lang="cs-CZ" sz="140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a:t>  - </a:t>
            </a:r>
            <a:r>
              <a:rPr lang="en-US" sz="1200" dirty="0"/>
              <a:t>One type of cabling</a:t>
            </a:r>
            <a:r>
              <a:rPr lang="cs-CZ" sz="1200" dirty="0"/>
              <a:t>, s</a:t>
            </a:r>
            <a:r>
              <a:rPr lang="en-US" dirty="0" err="1"/>
              <a:t>imple</a:t>
            </a:r>
            <a:r>
              <a:rPr lang="en-US" dirty="0"/>
              <a:t> wiring, sharing of infrastructure - </a:t>
            </a:r>
            <a:r>
              <a:rPr lang="cs-CZ" dirty="0"/>
              <a:t>m</a:t>
            </a:r>
            <a:r>
              <a:rPr lang="en-US" dirty="0" err="1"/>
              <a:t>aintained</a:t>
            </a:r>
            <a:r>
              <a:rPr lang="en-US" dirty="0"/>
              <a:t> by non-electricals (IT guys), no need for deep wiring knowledge </a:t>
            </a:r>
          </a:p>
          <a:p>
            <a:r>
              <a:rPr lang="cs-CZ" sz="1200" dirty="0"/>
              <a:t>  - </a:t>
            </a:r>
            <a:r>
              <a:rPr lang="en-US" sz="1200" dirty="0"/>
              <a:t>Plug &amp; play solution with PoE – only a switch is needed</a:t>
            </a:r>
            <a:r>
              <a:rPr lang="cs-CZ" sz="1200" dirty="0"/>
              <a:t>, </a:t>
            </a:r>
            <a:r>
              <a:rPr lang="cs-CZ" sz="1200" dirty="0" err="1"/>
              <a:t>easy</a:t>
            </a:r>
            <a:r>
              <a:rPr lang="cs-CZ" sz="1200" dirty="0"/>
              <a:t> </a:t>
            </a:r>
            <a:r>
              <a:rPr lang="cs-CZ" sz="1200" dirty="0" err="1"/>
              <a:t>backup</a:t>
            </a:r>
            <a:endParaRPr lang="cs-CZ" sz="1200" dirty="0"/>
          </a:p>
          <a:p>
            <a:endParaRPr lang="cs-CZ" dirty="0"/>
          </a:p>
          <a:p>
            <a:r>
              <a:rPr lang="en-US" dirty="0"/>
              <a:t>IP  - potential to improve – Audio &amp;  Video quality superior to 2Wire….. </a:t>
            </a:r>
          </a:p>
          <a:p>
            <a:pPr lvl="1"/>
            <a:r>
              <a:rPr lang="en-US" dirty="0"/>
              <a:t>No 2Wire issues (hum buzz, noise, security, privacy ….. )</a:t>
            </a:r>
          </a:p>
          <a:p>
            <a:pPr lvl="1"/>
            <a:r>
              <a:rPr lang="en-US" dirty="0"/>
              <a:t>No limits (number of units, video streams, distance)</a:t>
            </a:r>
            <a:endParaRPr lang="cs-CZ" dirty="0"/>
          </a:p>
          <a:p>
            <a:pPr lvl="1"/>
            <a:r>
              <a:rPr lang="en-US" dirty="0"/>
              <a:t>No dead ends </a:t>
            </a: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56</a:t>
            </a:fld>
            <a:endParaRPr lang="cs-CZ" altLang="cs-CZ"/>
          </a:p>
        </p:txBody>
      </p:sp>
    </p:spTree>
    <p:extLst>
      <p:ext uri="{BB962C8B-B14F-4D97-AF65-F5344CB8AC3E}">
        <p14:creationId xmlns:p14="http://schemas.microsoft.com/office/powerpoint/2010/main" val="2282924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52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
        <p:nvSpPr>
          <p:cNvPr id="4" name="Zástupný symbol pro číslo snímku 3"/>
          <p:cNvSpPr>
            <a:spLocks noGrp="1"/>
          </p:cNvSpPr>
          <p:nvPr>
            <p:ph type="sldNum" sz="quarter" idx="5"/>
          </p:nvPr>
        </p:nvSpPr>
        <p:spPr/>
        <p:txBody>
          <a:bodyPr/>
          <a:lstStyle/>
          <a:p>
            <a:pPr>
              <a:defRPr/>
            </a:pPr>
            <a:fld id="{3F970AA7-A7FD-47F2-A41E-9DECE2F7C236}" type="slidenum">
              <a:rPr lang="cs-CZ" smtClean="0"/>
              <a:pPr>
                <a:defRPr/>
              </a:pPr>
              <a:t>57</a:t>
            </a:fld>
            <a:endParaRPr lang="cs-CZ"/>
          </a:p>
        </p:txBody>
      </p:sp>
    </p:spTree>
    <p:extLst>
      <p:ext uri="{BB962C8B-B14F-4D97-AF65-F5344CB8AC3E}">
        <p14:creationId xmlns:p14="http://schemas.microsoft.com/office/powerpoint/2010/main" val="235009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7</a:t>
            </a:fld>
            <a:endParaRPr lang="cs-CZ" altLang="cs-CZ"/>
          </a:p>
        </p:txBody>
      </p:sp>
    </p:spTree>
    <p:extLst>
      <p:ext uri="{BB962C8B-B14F-4D97-AF65-F5344CB8AC3E}">
        <p14:creationId xmlns:p14="http://schemas.microsoft.com/office/powerpoint/2010/main" val="24026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97F9E76E-74DD-4B08-B267-90FFA1634C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1ABA83BF-8599-43C8-B19C-583DB08DCB68}"/>
              </a:ext>
            </a:extLst>
          </p:cNvPr>
          <p:cNvSpPr>
            <a:spLocks noGrp="1"/>
          </p:cNvSpPr>
          <p:nvPr>
            <p:ph type="body" idx="1"/>
          </p:nvPr>
        </p:nvSpPr>
        <p:spPr/>
        <p:txBody>
          <a:bodyPr>
            <a:normAutofit fontScale="85000" lnSpcReduction="10000"/>
          </a:bodyPr>
          <a:lstStyle/>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Choose your configuration of the required number of buttons, extending modules like Display Touch screen, Bluetooth and many others.</a:t>
            </a:r>
            <a:endParaRPr lang="cs-CZ" sz="1800" kern="0" dirty="0">
              <a:solidFill>
                <a:srgbClr val="000000"/>
              </a:solidFill>
            </a:endParaRP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cs-CZ" sz="1800" kern="0" dirty="0" err="1">
                <a:solidFill>
                  <a:srgbClr val="000000"/>
                </a:solidFill>
              </a:rPr>
              <a:t>Modules</a:t>
            </a:r>
            <a:r>
              <a:rPr lang="cs-CZ" sz="1800" kern="0" dirty="0">
                <a:solidFill>
                  <a:srgbClr val="000000"/>
                </a:solidFill>
              </a:rPr>
              <a:t> </a:t>
            </a:r>
            <a:r>
              <a:rPr lang="cs-CZ" sz="1800" kern="0" dirty="0" err="1">
                <a:solidFill>
                  <a:srgbClr val="000000"/>
                </a:solidFill>
              </a:rPr>
              <a:t>using</a:t>
            </a:r>
            <a:r>
              <a:rPr lang="cs-CZ" sz="1800" kern="0" dirty="0">
                <a:solidFill>
                  <a:srgbClr val="000000"/>
                </a:solidFill>
              </a:rPr>
              <a:t> </a:t>
            </a:r>
            <a:r>
              <a:rPr lang="cs-CZ" sz="1800" kern="0" dirty="0" err="1">
                <a:solidFill>
                  <a:srgbClr val="000000"/>
                </a:solidFill>
              </a:rPr>
              <a:t>different</a:t>
            </a:r>
            <a:r>
              <a:rPr lang="cs-CZ" sz="1800" kern="0" dirty="0">
                <a:solidFill>
                  <a:srgbClr val="000000"/>
                </a:solidFill>
              </a:rPr>
              <a:t> </a:t>
            </a:r>
            <a:r>
              <a:rPr lang="cs-CZ" sz="1800" kern="0" dirty="0" err="1">
                <a:solidFill>
                  <a:srgbClr val="000000"/>
                </a:solidFill>
              </a:rPr>
              <a:t>technologies</a:t>
            </a:r>
            <a:r>
              <a:rPr lang="cs-CZ" sz="1800" kern="0" dirty="0">
                <a:solidFill>
                  <a:srgbClr val="000000"/>
                </a:solidFill>
              </a:rPr>
              <a:t> </a:t>
            </a:r>
            <a:r>
              <a:rPr lang="cs-CZ" sz="1800" kern="0" dirty="0" err="1">
                <a:solidFill>
                  <a:srgbClr val="000000"/>
                </a:solidFill>
              </a:rPr>
              <a:t>like</a:t>
            </a:r>
            <a:r>
              <a:rPr lang="cs-CZ" sz="1800" kern="0" dirty="0">
                <a:solidFill>
                  <a:srgbClr val="000000"/>
                </a:solidFill>
              </a:rPr>
              <a:t> Bluetooth, RFID, </a:t>
            </a:r>
            <a:r>
              <a:rPr lang="cs-CZ" sz="1800" kern="0" dirty="0" err="1">
                <a:solidFill>
                  <a:srgbClr val="000000"/>
                </a:solidFill>
              </a:rPr>
              <a:t>optical</a:t>
            </a:r>
            <a:r>
              <a:rPr lang="cs-CZ" sz="1800" kern="0" dirty="0">
                <a:solidFill>
                  <a:srgbClr val="000000"/>
                </a:solidFill>
              </a:rPr>
              <a:t> </a:t>
            </a:r>
            <a:r>
              <a:rPr lang="cs-CZ" sz="1800" kern="0" dirty="0" err="1">
                <a:solidFill>
                  <a:srgbClr val="000000"/>
                </a:solidFill>
              </a:rPr>
              <a:t>fingerprint</a:t>
            </a:r>
            <a:r>
              <a:rPr lang="cs-CZ" sz="1800" kern="0" dirty="0">
                <a:solidFill>
                  <a:srgbClr val="000000"/>
                </a:solidFill>
              </a:rPr>
              <a:t> </a:t>
            </a:r>
            <a:r>
              <a:rPr lang="cs-CZ" sz="1800" kern="0" dirty="0" err="1">
                <a:solidFill>
                  <a:srgbClr val="000000"/>
                </a:solidFill>
              </a:rPr>
              <a:t>reader</a:t>
            </a:r>
            <a:r>
              <a:rPr lang="cs-CZ" sz="1800" kern="0" dirty="0">
                <a:solidFill>
                  <a:srgbClr val="000000"/>
                </a:solidFill>
              </a:rPr>
              <a:t>, </a:t>
            </a:r>
            <a:r>
              <a:rPr lang="cs-CZ" sz="1800" kern="0" dirty="0" err="1">
                <a:solidFill>
                  <a:srgbClr val="000000"/>
                </a:solidFill>
              </a:rPr>
              <a:t>capacitive</a:t>
            </a:r>
            <a:r>
              <a:rPr lang="cs-CZ" sz="1800" kern="0" dirty="0">
                <a:solidFill>
                  <a:srgbClr val="000000"/>
                </a:solidFill>
              </a:rPr>
              <a:t> </a:t>
            </a:r>
            <a:r>
              <a:rPr lang="cs-CZ" sz="1800" kern="0" dirty="0" err="1">
                <a:solidFill>
                  <a:srgbClr val="000000"/>
                </a:solidFill>
              </a:rPr>
              <a:t>touchscreen</a:t>
            </a:r>
            <a:r>
              <a:rPr lang="cs-CZ" sz="1800" kern="0" dirty="0">
                <a:solidFill>
                  <a:srgbClr val="000000"/>
                </a:solidFill>
              </a:rPr>
              <a:t>,</a:t>
            </a: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kern="0" dirty="0">
                <a:solidFill>
                  <a:srgbClr val="000000"/>
                </a:solidFill>
              </a:rPr>
              <a:t>Hidden integrated camera </a:t>
            </a:r>
            <a:r>
              <a:rPr lang="en-US" kern="0" dirty="0" err="1">
                <a:solidFill>
                  <a:srgbClr val="000000"/>
                </a:solidFill>
              </a:rPr>
              <a:t>produc</a:t>
            </a:r>
            <a:r>
              <a:rPr lang="cs-CZ" kern="0" dirty="0">
                <a:solidFill>
                  <a:srgbClr val="000000"/>
                </a:solidFill>
              </a:rPr>
              <a:t>es</a:t>
            </a:r>
            <a:r>
              <a:rPr lang="en-US" kern="0" dirty="0">
                <a:solidFill>
                  <a:srgbClr val="000000"/>
                </a:solidFill>
              </a:rPr>
              <a:t> sharp image with HD resolution and night vision so you will see all visitors clearly even in a dark night.</a:t>
            </a: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All used components and materials are industry grade and will provide excellent performance in any conditions. </a:t>
            </a:r>
            <a:endParaRPr lang="cs-CZ" sz="1800" kern="0" dirty="0">
              <a:solidFill>
                <a:srgbClr val="000000"/>
              </a:solidFill>
            </a:endParaRP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High output power integrated amplifier together with HD audio codec will provide you crystal clear sound output with great intelligibility.</a:t>
            </a: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Full duplex sound processing ensures that you will always hear your visitor even in loud environments.</a:t>
            </a:r>
            <a:endParaRPr lang="cs-CZ" sz="1800" kern="0" dirty="0">
              <a:solidFill>
                <a:srgbClr val="000000"/>
              </a:solidFill>
            </a:endParaRPr>
          </a:p>
          <a:p>
            <a:pPr marL="285750" marR="0" lvl="0" indent="-2857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cs-CZ" kern="0" dirty="0">
                <a:solidFill>
                  <a:srgbClr val="000000"/>
                </a:solidFill>
              </a:rPr>
              <a:t>An i</a:t>
            </a:r>
            <a:r>
              <a:rPr lang="en-US" kern="0" dirty="0" err="1">
                <a:solidFill>
                  <a:srgbClr val="000000"/>
                </a:solidFill>
              </a:rPr>
              <a:t>ntegrat</a:t>
            </a:r>
            <a:r>
              <a:rPr lang="cs-CZ" kern="0" dirty="0">
                <a:solidFill>
                  <a:srgbClr val="000000"/>
                </a:solidFill>
              </a:rPr>
              <a:t>ion</a:t>
            </a:r>
            <a:r>
              <a:rPr lang="en-US" kern="0" dirty="0">
                <a:solidFill>
                  <a:srgbClr val="000000"/>
                </a:solidFill>
              </a:rPr>
              <a:t> with other security systems in the building </a:t>
            </a:r>
            <a:r>
              <a:rPr lang="cs-CZ" kern="0" dirty="0">
                <a:solidFill>
                  <a:srgbClr val="000000"/>
                </a:solidFill>
              </a:rPr>
              <a:t>b</a:t>
            </a:r>
            <a:r>
              <a:rPr lang="en-US" kern="0" dirty="0">
                <a:solidFill>
                  <a:srgbClr val="000000"/>
                </a:solidFill>
              </a:rPr>
              <a:t>ring</a:t>
            </a:r>
            <a:r>
              <a:rPr lang="cs-CZ" kern="0" dirty="0">
                <a:solidFill>
                  <a:srgbClr val="000000"/>
                </a:solidFill>
              </a:rPr>
              <a:t>s </a:t>
            </a:r>
            <a:r>
              <a:rPr lang="cs-CZ" kern="0" dirty="0" err="1">
                <a:solidFill>
                  <a:srgbClr val="000000"/>
                </a:solidFill>
              </a:rPr>
              <a:t>an</a:t>
            </a:r>
            <a:r>
              <a:rPr lang="en-US" kern="0" dirty="0">
                <a:solidFill>
                  <a:srgbClr val="000000"/>
                </a:solidFill>
              </a:rPr>
              <a:t> extra value and security. It works with open standards like ONVIF, HTTP based APIs and modern streaming features to integrate with video surveillance, </a:t>
            </a:r>
            <a:r>
              <a:rPr lang="cs-CZ" kern="0" dirty="0" err="1">
                <a:solidFill>
                  <a:srgbClr val="000000"/>
                </a:solidFill>
              </a:rPr>
              <a:t>burglar</a:t>
            </a:r>
            <a:r>
              <a:rPr lang="cs-CZ" kern="0" dirty="0">
                <a:solidFill>
                  <a:srgbClr val="000000"/>
                </a:solidFill>
              </a:rPr>
              <a:t> </a:t>
            </a:r>
            <a:r>
              <a:rPr lang="cs-CZ" kern="0" dirty="0" err="1">
                <a:solidFill>
                  <a:srgbClr val="000000"/>
                </a:solidFill>
              </a:rPr>
              <a:t>alarms</a:t>
            </a:r>
            <a:r>
              <a:rPr lang="cs-CZ" kern="0" dirty="0">
                <a:solidFill>
                  <a:srgbClr val="000000"/>
                </a:solidFill>
              </a:rPr>
              <a:t> </a:t>
            </a:r>
            <a:r>
              <a:rPr lang="en-US" kern="0" dirty="0">
                <a:solidFill>
                  <a:srgbClr val="000000"/>
                </a:solidFill>
              </a:rPr>
              <a:t>or home automation systems.</a:t>
            </a:r>
            <a:r>
              <a:rPr lang="cs-CZ" kern="0" dirty="0">
                <a:solidFill>
                  <a:srgbClr val="000000"/>
                </a:solidFill>
              </a:rPr>
              <a:t> </a:t>
            </a:r>
            <a:endParaRPr lang="en-US" kern="0" dirty="0">
              <a:solidFill>
                <a:srgbClr val="000000"/>
              </a:solidFill>
            </a:endParaRP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endParaRPr lang="en-US" sz="1800" kern="0" dirty="0">
              <a:solidFill>
                <a:srgbClr val="000000"/>
              </a:solidFill>
            </a:endParaRPr>
          </a:p>
          <a:p>
            <a:pPr defTabSz="533396" fontAlgn="auto" hangingPunct="1">
              <a:lnSpc>
                <a:spcPct val="90000"/>
              </a:lnSpc>
              <a:spcBef>
                <a:spcPts val="0"/>
              </a:spcBef>
              <a:spcAft>
                <a:spcPts val="500"/>
              </a:spcAft>
              <a:buFont typeface="Arial" pitchFamily="34" charset="0"/>
              <a:buNone/>
              <a:defRPr sz="1800" b="0" i="0" u="none" strike="noStrike" kern="0" cap="none" spc="0" baseline="0">
                <a:solidFill>
                  <a:srgbClr val="000000"/>
                </a:solidFill>
                <a:uFillTx/>
              </a:defRPr>
            </a:pPr>
            <a:endParaRPr lang="en-US" sz="1800" kern="0" dirty="0">
              <a:solidFill>
                <a:srgbClr val="000000"/>
              </a:solidFill>
            </a:endParaRPr>
          </a:p>
          <a:p>
            <a:pPr>
              <a:defRPr/>
            </a:pPr>
            <a:endParaRPr lang="cs-CZ" dirty="0"/>
          </a:p>
        </p:txBody>
      </p:sp>
      <p:sp>
        <p:nvSpPr>
          <p:cNvPr id="4" name="Zástupný symbol pro číslo snímku 3">
            <a:extLst>
              <a:ext uri="{FF2B5EF4-FFF2-40B4-BE49-F238E27FC236}">
                <a16:creationId xmlns:a16="http://schemas.microsoft.com/office/drawing/2014/main" id="{E6577E78-41C4-4E85-86C8-C61FB12E879F}"/>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0C0069-B805-400B-990E-EBD78651D54E}" type="slidenum">
              <a:rPr lang="cs-CZ" altLang="cs-CZ">
                <a:latin typeface="Calibri" panose="020F0502020204030204" pitchFamily="34" charset="0"/>
              </a:rPr>
              <a:pPr eaLnBrk="1" hangingPunct="1"/>
              <a:t>8</a:t>
            </a:fld>
            <a:endParaRPr lang="cs-CZ" altLang="cs-CZ">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FDF9073-C909-4F20-807F-11A13BA5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4A4A8EF8-C9AC-4CA0-A64B-A376C0BA2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Max. </a:t>
            </a:r>
            <a:r>
              <a:rPr lang="cs-CZ" altLang="cs-CZ" dirty="0" err="1"/>
              <a:t>of</a:t>
            </a:r>
            <a:r>
              <a:rPr lang="cs-CZ" altLang="cs-CZ" dirty="0"/>
              <a:t> 30 </a:t>
            </a:r>
            <a:r>
              <a:rPr lang="cs-CZ" altLang="cs-CZ" dirty="0" err="1"/>
              <a:t>modules</a:t>
            </a:r>
            <a:r>
              <a:rPr lang="cs-CZ" altLang="cs-CZ" dirty="0"/>
              <a:t> (limited by </a:t>
            </a:r>
            <a:r>
              <a:rPr lang="cs-CZ" altLang="cs-CZ" dirty="0" err="1"/>
              <a:t>power</a:t>
            </a:r>
            <a:r>
              <a:rPr lang="cs-CZ" altLang="cs-CZ" dirty="0"/>
              <a:t> </a:t>
            </a:r>
            <a:r>
              <a:rPr lang="cs-CZ" altLang="cs-CZ" dirty="0" err="1"/>
              <a:t>supply</a:t>
            </a:r>
            <a:r>
              <a:rPr lang="cs-CZ" altLang="cs-CZ" dirty="0"/>
              <a:t>)</a:t>
            </a:r>
          </a:p>
          <a:p>
            <a:pPr marL="0" indent="0">
              <a:buFont typeface="Arial" panose="020B0604020202020204" pitchFamily="34" charset="0"/>
              <a:buNone/>
            </a:pPr>
            <a:r>
              <a:rPr lang="cs-CZ" altLang="cs-CZ" dirty="0"/>
              <a:t> </a:t>
            </a:r>
          </a:p>
          <a:p>
            <a:pPr marL="171450" indent="-171450">
              <a:buFont typeface="Arial" panose="020B0604020202020204" pitchFamily="34" charset="0"/>
              <a:buChar char="•"/>
            </a:pPr>
            <a:r>
              <a:rPr lang="cs-CZ" altLang="cs-CZ" dirty="0"/>
              <a:t>Touch display,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indent="-171450">
              <a:buFont typeface="Arial" panose="020B0604020202020204" pitchFamily="34" charset="0"/>
              <a:buChar char="•"/>
            </a:pPr>
            <a:r>
              <a:rPr lang="cs-CZ" altLang="cs-CZ" dirty="0"/>
              <a:t>Bluetooth, </a:t>
            </a:r>
          </a:p>
          <a:p>
            <a:pPr marL="171450" indent="-171450">
              <a:buFont typeface="Arial" panose="020B0604020202020204" pitchFamily="34" charset="0"/>
              <a:buChar char="•"/>
            </a:pPr>
            <a:r>
              <a:rPr lang="cs-CZ" sz="1200" dirty="0">
                <a:solidFill>
                  <a:srgbClr val="2C2C2C"/>
                </a:solidFill>
                <a:latin typeface="Verdana" pitchFamily="34" charset="0"/>
              </a:rPr>
              <a:t>RFID </a:t>
            </a:r>
            <a:r>
              <a:rPr lang="cs-CZ" sz="1200" dirty="0" err="1">
                <a:solidFill>
                  <a:srgbClr val="2C2C2C"/>
                </a:solidFill>
                <a:latin typeface="Verdana" pitchFamily="34" charset="0"/>
              </a:rPr>
              <a:t>card</a:t>
            </a:r>
            <a:r>
              <a:rPr lang="cs-CZ" sz="1200" dirty="0">
                <a:solidFill>
                  <a:srgbClr val="2C2C2C"/>
                </a:solidFill>
                <a:latin typeface="Verdana" pitchFamily="34" charset="0"/>
              </a:rPr>
              <a:t> </a:t>
            </a:r>
            <a:r>
              <a:rPr lang="cs-CZ" sz="1200" dirty="0" err="1">
                <a:solidFill>
                  <a:srgbClr val="2C2C2C"/>
                </a:solidFill>
                <a:latin typeface="Verdana" pitchFamily="34" charset="0"/>
              </a:rPr>
              <a:t>reader</a:t>
            </a:r>
            <a:r>
              <a:rPr lang="cs-CZ" sz="1200" dirty="0">
                <a:solidFill>
                  <a:srgbClr val="2C2C2C"/>
                </a:solidFill>
                <a:latin typeface="Verdana" pitchFamily="34" charset="0"/>
              </a:rPr>
              <a:t> 125kHz / 13,56MHz/ 13,56MHz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Keypad</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5 </a:t>
            </a:r>
            <a:r>
              <a:rPr lang="cs-CZ" sz="1200" dirty="0" err="1">
                <a:solidFill>
                  <a:srgbClr val="2C2C2C"/>
                </a:solidFill>
                <a:latin typeface="Verdana" pitchFamily="34" charset="0"/>
              </a:rPr>
              <a:t>buttons</a:t>
            </a:r>
            <a:r>
              <a:rPr lang="cs-CZ" sz="1200" dirty="0">
                <a:solidFill>
                  <a:srgbClr val="2C2C2C"/>
                </a:solidFill>
                <a:latin typeface="Verdana" pitchFamily="34" charset="0"/>
              </a:rPr>
              <a:t>,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Infopanel,</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Indooction</a:t>
            </a:r>
            <a:r>
              <a:rPr lang="cs-CZ" sz="1200" dirty="0">
                <a:solidFill>
                  <a:srgbClr val="2C2C2C"/>
                </a:solidFill>
                <a:latin typeface="Verdana" pitchFamily="34" charset="0"/>
              </a:rPr>
              <a:t> </a:t>
            </a:r>
            <a:r>
              <a:rPr lang="cs-CZ" sz="1200" dirty="0" err="1">
                <a:solidFill>
                  <a:srgbClr val="2C2C2C"/>
                </a:solidFill>
                <a:latin typeface="Verdana" pitchFamily="34" charset="0"/>
              </a:rPr>
              <a:t>loop</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Blind module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rgbClr val="2C2C2C"/>
              </a:solidFill>
              <a:latin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endParaRPr lang="en-US" altLang="cs-CZ" dirty="0"/>
          </a:p>
        </p:txBody>
      </p:sp>
      <p:sp>
        <p:nvSpPr>
          <p:cNvPr id="4" name="Zástupný symbol pro číslo snímku 3">
            <a:extLst>
              <a:ext uri="{FF2B5EF4-FFF2-40B4-BE49-F238E27FC236}">
                <a16:creationId xmlns:a16="http://schemas.microsoft.com/office/drawing/2014/main" id="{C14EEA88-B937-4B38-985D-8A52660DAB1A}"/>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E780D-A28D-48C1-8BFE-A86CAC6F25B6}" type="slidenum">
              <a:rPr lang="cs-CZ" altLang="cs-CZ">
                <a:latin typeface="Calibri" panose="020F0502020204030204" pitchFamily="34" charset="0"/>
              </a:rPr>
              <a:pPr eaLnBrk="1" hangingPunct="1"/>
              <a:t>10</a:t>
            </a:fld>
            <a:endParaRPr lang="cs-CZ" altLang="cs-CZ">
              <a:latin typeface="Calibri" panose="020F0502020204030204" pitchFamily="34" charset="0"/>
            </a:endParaRPr>
          </a:p>
        </p:txBody>
      </p:sp>
    </p:spTree>
    <p:extLst>
      <p:ext uri="{BB962C8B-B14F-4D97-AF65-F5344CB8AC3E}">
        <p14:creationId xmlns:p14="http://schemas.microsoft.com/office/powerpoint/2010/main" val="60258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F1A505FD-5AA5-4DD4-A12F-BB44DEBAD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a:extLst>
              <a:ext uri="{FF2B5EF4-FFF2-40B4-BE49-F238E27FC236}">
                <a16:creationId xmlns:a16="http://schemas.microsoft.com/office/drawing/2014/main" id="{BCAABF58-1904-4C4C-ADA0-D353706F8E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2-frame x 3-frame</a:t>
            </a:r>
            <a:endParaRPr lang="en-US" altLang="cs-CZ"/>
          </a:p>
        </p:txBody>
      </p:sp>
      <p:sp>
        <p:nvSpPr>
          <p:cNvPr id="4" name="Zástupný symbol pro číslo snímku 3">
            <a:extLst>
              <a:ext uri="{FF2B5EF4-FFF2-40B4-BE49-F238E27FC236}">
                <a16:creationId xmlns:a16="http://schemas.microsoft.com/office/drawing/2014/main" id="{A4764930-774B-4283-A7C0-6242573CEE49}"/>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5A9F6D-371F-47B9-9E13-3A77BB032880}" type="slidenum">
              <a:rPr lang="cs-CZ" altLang="cs-CZ">
                <a:latin typeface="Calibri" panose="020F0502020204030204" pitchFamily="34" charset="0"/>
              </a:rPr>
              <a:pPr eaLnBrk="1" hangingPunct="1"/>
              <a:t>11</a:t>
            </a:fld>
            <a:endParaRPr lang="cs-CZ" altLang="cs-CZ">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pic>
        <p:nvPicPr>
          <p:cNvPr id="2" name="Obrázek 4" descr="Logo2N_Blue_CMYK_72dpi.jpg">
            <a:extLst>
              <a:ext uri="{FF2B5EF4-FFF2-40B4-BE49-F238E27FC236}">
                <a16:creationId xmlns:a16="http://schemas.microsoft.com/office/drawing/2014/main" id="{4E1CE78D-F266-4680-9CD8-7AB886BA7B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2">
            <a:extLst>
              <a:ext uri="{FF2B5EF4-FFF2-40B4-BE49-F238E27FC236}">
                <a16:creationId xmlns:a16="http://schemas.microsoft.com/office/drawing/2014/main" id="{6CABA1C1-5076-4E3C-9550-3515EE075895}"/>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3" descr="www.png">
            <a:extLst>
              <a:ext uri="{FF2B5EF4-FFF2-40B4-BE49-F238E27FC236}">
                <a16:creationId xmlns:a16="http://schemas.microsoft.com/office/drawing/2014/main" id="{2AD4F395-A0A7-441B-9BD9-D0D9F4A811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2177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ssories">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8C54A0F4-02BB-42B3-9772-38B4DB712844}"/>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bdélník 6">
            <a:extLst>
              <a:ext uri="{FF2B5EF4-FFF2-40B4-BE49-F238E27FC236}">
                <a16:creationId xmlns:a16="http://schemas.microsoft.com/office/drawing/2014/main" id="{9B4BAAB4-8BDC-43A6-BF97-DE6CA665F4CE}"/>
              </a:ext>
            </a:extLst>
          </p:cNvPr>
          <p:cNvSpPr/>
          <p:nvPr userDrawn="1"/>
        </p:nvSpPr>
        <p:spPr>
          <a:xfrm flipV="1">
            <a:off x="0" y="2963863"/>
            <a:ext cx="9144000" cy="173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
        <p:nvSpPr>
          <p:cNvPr id="20" name="Zástupný symbol pro text 28"/>
          <p:cNvSpPr>
            <a:spLocks noGrp="1"/>
          </p:cNvSpPr>
          <p:nvPr>
            <p:ph type="body" sz="quarter" idx="11"/>
          </p:nvPr>
        </p:nvSpPr>
        <p:spPr>
          <a:xfrm>
            <a:off x="317500" y="1749428"/>
            <a:ext cx="3906837" cy="1214433"/>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23" name="Zástupný symbol pro text 28"/>
          <p:cNvSpPr>
            <a:spLocks noGrp="1"/>
          </p:cNvSpPr>
          <p:nvPr>
            <p:ph type="body" sz="quarter" idx="15"/>
          </p:nvPr>
        </p:nvSpPr>
        <p:spPr>
          <a:xfrm>
            <a:off x="4837113" y="1749428"/>
            <a:ext cx="3906837" cy="1214433"/>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3879464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chnical specifications">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475901A-8876-4DD6-BAFE-61B012BACD2B}"/>
              </a:ext>
            </a:extLst>
          </p:cNvPr>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9373897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13A72BD-CAE4-4BB4-A49C-33966C9B0E7A}"/>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0060524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chnical specifications">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475901A-8876-4DD6-BAFE-61B012BACD2B}"/>
              </a:ext>
            </a:extLst>
          </p:cNvPr>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1789215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USP_left">
    <p:spTree>
      <p:nvGrpSpPr>
        <p:cNvPr id="1" name=""/>
        <p:cNvGrpSpPr/>
        <p:nvPr/>
      </p:nvGrpSpPr>
      <p:grpSpPr>
        <a:xfrm>
          <a:off x="0" y="0"/>
          <a:ext cx="0" cy="0"/>
          <a:chOff x="0" y="0"/>
          <a:chExt cx="0" cy="0"/>
        </a:xfrm>
      </p:grpSpPr>
      <p:sp>
        <p:nvSpPr>
          <p:cNvPr id="5" name="Snip Single Corner Rectangle 2"/>
          <p:cNvSpPr/>
          <p:nvPr/>
        </p:nvSpPr>
        <p:spPr bwMode="auto">
          <a:xfrm flipH="1" flipV="1">
            <a:off x="477838"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cs typeface="Arial" pitchFamily="34" charset="0"/>
            </a:endParaRPr>
          </a:p>
        </p:txBody>
      </p:sp>
      <p:pic>
        <p:nvPicPr>
          <p:cNvPr id="6" name="Obrázek 27" descr="bullet_poin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7838" y="1744663"/>
            <a:ext cx="344487" cy="342900"/>
          </a:xfrm>
          <a:prstGeom prst="rect">
            <a:avLst/>
          </a:prstGeom>
          <a:noFill/>
          <a:ln w="9525">
            <a:noFill/>
            <a:miter lim="800000"/>
            <a:headEnd/>
            <a:tailEnd/>
          </a:ln>
        </p:spPr>
      </p:pic>
      <p:sp>
        <p:nvSpPr>
          <p:cNvPr id="7" name="Obdélník 6"/>
          <p:cNvSpPr/>
          <p:nvPr userDrawn="1"/>
        </p:nvSpPr>
        <p:spPr>
          <a:xfrm>
            <a:off x="5643563"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912813"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a:off x="752478"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3"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391240321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egration">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9405048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39826291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picture">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E9942F6-3769-4B18-81B5-20DB2C59C9F4}"/>
              </a:ext>
            </a:extLst>
          </p:cNvPr>
          <p:cNvSpPr/>
          <p:nvPr userDrawn="1"/>
        </p:nvSpPr>
        <p:spPr>
          <a:xfrm>
            <a:off x="0" y="0"/>
            <a:ext cx="9144000" cy="3848100"/>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12">
            <a:extLst>
              <a:ext uri="{FF2B5EF4-FFF2-40B4-BE49-F238E27FC236}">
                <a16:creationId xmlns:a16="http://schemas.microsoft.com/office/drawing/2014/main" id="{3A863A98-C72D-453D-91F6-DEEB2646D552}"/>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9" descr="www.png">
            <a:extLst>
              <a:ext uri="{FF2B5EF4-FFF2-40B4-BE49-F238E27FC236}">
                <a16:creationId xmlns:a16="http://schemas.microsoft.com/office/drawing/2014/main" id="{A3A90B91-2A84-4FEE-92AA-6E5E837460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638" y="4546600"/>
            <a:ext cx="990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kupina 16">
            <a:extLst>
              <a:ext uri="{FF2B5EF4-FFF2-40B4-BE49-F238E27FC236}">
                <a16:creationId xmlns:a16="http://schemas.microsoft.com/office/drawing/2014/main" id="{69C5598A-2711-4677-8695-D706D738DF4C}"/>
              </a:ext>
            </a:extLst>
          </p:cNvPr>
          <p:cNvGrpSpPr>
            <a:grpSpLocks/>
          </p:cNvGrpSpPr>
          <p:nvPr userDrawn="1"/>
        </p:nvGrpSpPr>
        <p:grpSpPr bwMode="auto">
          <a:xfrm>
            <a:off x="0" y="4097338"/>
            <a:ext cx="2159000" cy="331787"/>
            <a:chOff x="-205740" y="4276724"/>
            <a:chExt cx="2158365" cy="332093"/>
          </a:xfrm>
        </p:grpSpPr>
        <p:sp>
          <p:nvSpPr>
            <p:cNvPr id="8" name="Obdélník 7">
              <a:extLst>
                <a:ext uri="{FF2B5EF4-FFF2-40B4-BE49-F238E27FC236}">
                  <a16:creationId xmlns:a16="http://schemas.microsoft.com/office/drawing/2014/main" id="{0F282AB8-95F5-4802-B7A7-0F5A6ADFA9C5}"/>
                </a:ext>
              </a:extLst>
            </p:cNvPr>
            <p:cNvSpPr/>
            <p:nvPr/>
          </p:nvSpPr>
          <p:spPr>
            <a:xfrm>
              <a:off x="-205740" y="4276724"/>
              <a:ext cx="2158365" cy="332093"/>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ovéPole 4">
              <a:extLst>
                <a:ext uri="{FF2B5EF4-FFF2-40B4-BE49-F238E27FC236}">
                  <a16:creationId xmlns:a16="http://schemas.microsoft.com/office/drawing/2014/main" id="{B2D857A5-B366-45D5-8AF6-7B50F125E215}"/>
                </a:ext>
              </a:extLst>
            </p:cNvPr>
            <p:cNvSpPr txBox="1">
              <a:spLocks noChangeArrowheads="1"/>
            </p:cNvSpPr>
            <p:nvPr/>
          </p:nvSpPr>
          <p:spPr bwMode="auto">
            <a:xfrm>
              <a:off x="152929" y="4292614"/>
              <a:ext cx="1799696" cy="306670"/>
            </a:xfrm>
            <a:prstGeom prst="rect">
              <a:avLst/>
            </a:prstGeom>
            <a:noFill/>
            <a:ln w="9525">
              <a:noFill/>
              <a:miter lim="800000"/>
              <a:headEnd/>
              <a:tailEnd/>
            </a:ln>
          </p:spPr>
          <p:txBody>
            <a:bodyPr>
              <a:spAutoFit/>
            </a:bodyPr>
            <a:lstStyle/>
            <a:p>
              <a:pPr>
                <a:defRPr/>
              </a:pPr>
              <a:r>
                <a:rPr lang="cs-CZ" sz="1400" spc="100" dirty="0">
                  <a:solidFill>
                    <a:srgbClr val="73B7F5"/>
                  </a:solidFill>
                  <a:latin typeface="Verdana" pitchFamily="34" charset="0"/>
                </a:rPr>
                <a:t>IP INTERCOMS</a:t>
              </a:r>
              <a:endParaRPr lang="en-US" sz="1400" spc="100" dirty="0">
                <a:solidFill>
                  <a:srgbClr val="73B7F5"/>
                </a:solidFill>
                <a:latin typeface="Verdana" pitchFamily="34" charset="0"/>
              </a:endParaRPr>
            </a:p>
          </p:txBody>
        </p:sp>
      </p:grpSp>
      <p:pic>
        <p:nvPicPr>
          <p:cNvPr id="10" name="Obrázek 11" descr="Logo2N_Blue_CMYK_300dpi.png">
            <a:extLst>
              <a:ext uri="{FF2B5EF4-FFF2-40B4-BE49-F238E27FC236}">
                <a16:creationId xmlns:a16="http://schemas.microsoft.com/office/drawing/2014/main" id="{D7A37DA6-9553-4E9C-B245-EC2EF5216B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1138238"/>
            <a:ext cx="1076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ástupný symbol pro text 21"/>
          <p:cNvSpPr>
            <a:spLocks noGrp="1"/>
          </p:cNvSpPr>
          <p:nvPr>
            <p:ph type="body" sz="quarter" idx="11"/>
          </p:nvPr>
        </p:nvSpPr>
        <p:spPr>
          <a:xfrm>
            <a:off x="434973" y="2543175"/>
            <a:ext cx="4808540" cy="1152525"/>
          </a:xfrm>
          <a:prstGeom prst="rect">
            <a:avLst/>
          </a:prstGeom>
        </p:spPr>
        <p:txBody>
          <a:bodyPr>
            <a:normAutofit/>
          </a:bodyPr>
          <a:lstStyle>
            <a:lvl1pPr>
              <a:defRPr sz="2800" b="0" baseline="0">
                <a:solidFill>
                  <a:schemeClr val="tx1">
                    <a:lumMod val="50000"/>
                  </a:schemeClr>
                </a:solidFill>
              </a:defRPr>
            </a:lvl1pPr>
          </a:lstStyle>
          <a:p>
            <a:pPr lvl="0"/>
            <a:r>
              <a:rPr lang="cs-CZ"/>
              <a:t>Klepnutím lze upravit styly předlohy textu.</a:t>
            </a:r>
          </a:p>
        </p:txBody>
      </p:sp>
      <p:sp>
        <p:nvSpPr>
          <p:cNvPr id="26" name="Zástupný symbol pro text 24"/>
          <p:cNvSpPr>
            <a:spLocks noGrp="1"/>
          </p:cNvSpPr>
          <p:nvPr>
            <p:ph type="body" sz="quarter" idx="12"/>
          </p:nvPr>
        </p:nvSpPr>
        <p:spPr>
          <a:xfrm>
            <a:off x="2839244" y="669131"/>
            <a:ext cx="4808538" cy="468313"/>
          </a:xfrm>
          <a:prstGeom prst="rect">
            <a:avLst/>
          </a:prstGeom>
        </p:spPr>
        <p:txBody>
          <a:bodyPr/>
          <a:lstStyle>
            <a:lvl1pPr>
              <a:defRPr sz="2800"/>
            </a:lvl1pPr>
          </a:lstStyle>
          <a:p>
            <a:pPr lvl="0"/>
            <a:r>
              <a:rPr lang="cs-CZ"/>
              <a:t>Klepnutím lze upravit styly předlohy textu.</a:t>
            </a:r>
          </a:p>
        </p:txBody>
      </p:sp>
    </p:spTree>
    <p:extLst>
      <p:ext uri="{BB962C8B-B14F-4D97-AF65-F5344CB8AC3E}">
        <p14:creationId xmlns:p14="http://schemas.microsoft.com/office/powerpoint/2010/main" val="11609602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picture">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FE7206D-5CAC-4EC5-B855-E4EE83667CBC}"/>
              </a:ext>
            </a:extLst>
          </p:cNvPr>
          <p:cNvSpPr/>
          <p:nvPr userDrawn="1"/>
        </p:nvSpPr>
        <p:spPr>
          <a:xfrm>
            <a:off x="0" y="0"/>
            <a:ext cx="9144000" cy="3848100"/>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12">
            <a:extLst>
              <a:ext uri="{FF2B5EF4-FFF2-40B4-BE49-F238E27FC236}">
                <a16:creationId xmlns:a16="http://schemas.microsoft.com/office/drawing/2014/main" id="{A97F1DB2-350A-45ED-BB21-0DBD0EED5E38}"/>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9" descr="www.png">
            <a:extLst>
              <a:ext uri="{FF2B5EF4-FFF2-40B4-BE49-F238E27FC236}">
                <a16:creationId xmlns:a16="http://schemas.microsoft.com/office/drawing/2014/main" id="{751C6A30-3545-43A3-A10D-F913BCBB4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638" y="4546600"/>
            <a:ext cx="990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kupina 16">
            <a:extLst>
              <a:ext uri="{FF2B5EF4-FFF2-40B4-BE49-F238E27FC236}">
                <a16:creationId xmlns:a16="http://schemas.microsoft.com/office/drawing/2014/main" id="{42FE4547-A297-4F6A-A914-2C1C37FB4CDF}"/>
              </a:ext>
            </a:extLst>
          </p:cNvPr>
          <p:cNvGrpSpPr>
            <a:grpSpLocks/>
          </p:cNvGrpSpPr>
          <p:nvPr userDrawn="1"/>
        </p:nvGrpSpPr>
        <p:grpSpPr bwMode="auto">
          <a:xfrm>
            <a:off x="0" y="4097338"/>
            <a:ext cx="2159000" cy="331787"/>
            <a:chOff x="-205740" y="4276724"/>
            <a:chExt cx="2158365" cy="332093"/>
          </a:xfrm>
        </p:grpSpPr>
        <p:sp>
          <p:nvSpPr>
            <p:cNvPr id="8" name="Obdélník 7">
              <a:extLst>
                <a:ext uri="{FF2B5EF4-FFF2-40B4-BE49-F238E27FC236}">
                  <a16:creationId xmlns:a16="http://schemas.microsoft.com/office/drawing/2014/main" id="{E221C157-26E8-460A-910A-6DE39F4BE68C}"/>
                </a:ext>
              </a:extLst>
            </p:cNvPr>
            <p:cNvSpPr/>
            <p:nvPr/>
          </p:nvSpPr>
          <p:spPr>
            <a:xfrm>
              <a:off x="-205740" y="4276724"/>
              <a:ext cx="2158365" cy="332093"/>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ovéPole 4">
              <a:extLst>
                <a:ext uri="{FF2B5EF4-FFF2-40B4-BE49-F238E27FC236}">
                  <a16:creationId xmlns:a16="http://schemas.microsoft.com/office/drawing/2014/main" id="{1900F42E-3641-4A29-BC8E-1E25A9A803B1}"/>
                </a:ext>
              </a:extLst>
            </p:cNvPr>
            <p:cNvSpPr txBox="1">
              <a:spLocks noChangeArrowheads="1"/>
            </p:cNvSpPr>
            <p:nvPr/>
          </p:nvSpPr>
          <p:spPr bwMode="auto">
            <a:xfrm>
              <a:off x="152929" y="4292614"/>
              <a:ext cx="1799696" cy="306670"/>
            </a:xfrm>
            <a:prstGeom prst="rect">
              <a:avLst/>
            </a:prstGeom>
            <a:noFill/>
            <a:ln w="9525">
              <a:noFill/>
              <a:miter lim="800000"/>
              <a:headEnd/>
              <a:tailEnd/>
            </a:ln>
          </p:spPr>
          <p:txBody>
            <a:bodyPr>
              <a:spAutoFit/>
            </a:bodyPr>
            <a:lstStyle/>
            <a:p>
              <a:pPr>
                <a:defRPr/>
              </a:pPr>
              <a:r>
                <a:rPr lang="cs-CZ" sz="1400" spc="100" dirty="0">
                  <a:solidFill>
                    <a:srgbClr val="73B7F5"/>
                  </a:solidFill>
                  <a:latin typeface="Verdana" pitchFamily="34" charset="0"/>
                </a:rPr>
                <a:t>IP INTERCOMS</a:t>
              </a:r>
              <a:endParaRPr lang="en-US" sz="1400" spc="100" dirty="0">
                <a:solidFill>
                  <a:srgbClr val="73B7F5"/>
                </a:solidFill>
                <a:latin typeface="Verdana" pitchFamily="34" charset="0"/>
              </a:endParaRPr>
            </a:p>
          </p:txBody>
        </p:sp>
      </p:grpSp>
      <p:pic>
        <p:nvPicPr>
          <p:cNvPr id="10" name="Obrázek 11" descr="Logo2N_Blue_CMYK_300dpi.png">
            <a:extLst>
              <a:ext uri="{FF2B5EF4-FFF2-40B4-BE49-F238E27FC236}">
                <a16:creationId xmlns:a16="http://schemas.microsoft.com/office/drawing/2014/main" id="{104D2F19-A7B6-4D59-ACA9-C52DECB4C4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788" y="981075"/>
            <a:ext cx="10763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ástupný symbol pro text 11"/>
          <p:cNvSpPr>
            <a:spLocks noGrp="1"/>
          </p:cNvSpPr>
          <p:nvPr>
            <p:ph type="body" sz="quarter" idx="10"/>
          </p:nvPr>
        </p:nvSpPr>
        <p:spPr>
          <a:xfrm>
            <a:off x="458787" y="1943100"/>
            <a:ext cx="3614377" cy="541337"/>
          </a:xfrm>
          <a:prstGeom prst="rect">
            <a:avLst/>
          </a:prstGeom>
        </p:spPr>
        <p:txBody>
          <a:bodyPr/>
          <a:lstStyle>
            <a:lvl1pPr>
              <a:defRPr sz="2800"/>
            </a:lvl1pPr>
          </a:lstStyle>
          <a:p>
            <a:pPr lvl="0"/>
            <a:r>
              <a:rPr lang="cs-CZ"/>
              <a:t>Klepnutím lze upravit styly předlohy textu.</a:t>
            </a:r>
          </a:p>
        </p:txBody>
      </p:sp>
      <p:sp>
        <p:nvSpPr>
          <p:cNvPr id="16" name="Zástupný symbol pro text 13"/>
          <p:cNvSpPr>
            <a:spLocks noGrp="1"/>
          </p:cNvSpPr>
          <p:nvPr>
            <p:ph type="body" sz="quarter" idx="11"/>
          </p:nvPr>
        </p:nvSpPr>
        <p:spPr>
          <a:xfrm>
            <a:off x="458788" y="2629694"/>
            <a:ext cx="4212272" cy="1005046"/>
          </a:xfrm>
          <a:prstGeom prst="rect">
            <a:avLst/>
          </a:prstGeom>
        </p:spPr>
        <p:txBody>
          <a:bodyPr/>
          <a:lstStyle>
            <a:lvl1pPr marL="0" indent="0">
              <a:spcBef>
                <a:spcPts val="0"/>
              </a:spcBef>
              <a:defRPr sz="2000" b="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2355441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561803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F7A51E1D-2446-42A6-BBD0-9F0EF34CA2ED}"/>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a:extLst>
              <a:ext uri="{FF2B5EF4-FFF2-40B4-BE49-F238E27FC236}">
                <a16:creationId xmlns:a16="http://schemas.microsoft.com/office/drawing/2014/main" id="{82FB42EB-AD23-4BF5-B0E4-A2D0BE9F6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Přímá spojovací čára 3">
            <a:extLst>
              <a:ext uri="{FF2B5EF4-FFF2-40B4-BE49-F238E27FC236}">
                <a16:creationId xmlns:a16="http://schemas.microsoft.com/office/drawing/2014/main" id="{FAE3EBF9-E240-4B0D-9E84-7F333D62F769}"/>
              </a:ext>
            </a:extLst>
          </p:cNvPr>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a:prstGeom prst="rect">
            <a:avLst/>
          </a:prstGeo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165837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3225467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pic>
        <p:nvPicPr>
          <p:cNvPr id="3" name="Obrázek 2" descr="01.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320800" y="0"/>
            <a:ext cx="7823200" cy="5143500"/>
          </a:xfrm>
          <a:prstGeom prst="rect">
            <a:avLst/>
          </a:prstGeom>
          <a:ln>
            <a:noFill/>
          </a:ln>
          <a:effectLst>
            <a:softEdge rad="112500"/>
          </a:effectLst>
        </p:spPr>
      </p:pic>
      <p:cxnSp>
        <p:nvCxnSpPr>
          <p:cNvPr id="4" name="Přímá spojovací čára 5"/>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5" name="Obrázek 5" descr="Logo2N_Blue_CMYK_72dpi.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3334112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ovací čára 6"/>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8"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19"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4012441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4"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8" name="Zástupný symbol pro text 7"/>
          <p:cNvSpPr>
            <a:spLocks noGrp="1"/>
          </p:cNvSpPr>
          <p:nvPr>
            <p:ph type="body" sz="quarter" idx="10"/>
          </p:nvPr>
        </p:nvSpPr>
        <p:spPr>
          <a:xfrm>
            <a:off x="4953001" y="565100"/>
            <a:ext cx="3509963" cy="1185062"/>
          </a:xfrm>
        </p:spPr>
        <p:txBody>
          <a:bodyPr anchor="ctr"/>
          <a:lstStyle>
            <a:lvl1pPr>
              <a:defRPr>
                <a:solidFill>
                  <a:schemeClr val="bg1"/>
                </a:solidFill>
              </a:defRPr>
            </a:lvl1pPr>
            <a:lvl2pPr>
              <a:buFont typeface="Arial"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Klepnutím lze upravit styly předlohy textu.</a:t>
            </a:r>
          </a:p>
          <a:p>
            <a:pPr lvl="1"/>
            <a:r>
              <a:rPr lang="cs-CZ"/>
              <a:t>Druhá úroveň</a:t>
            </a:r>
          </a:p>
        </p:txBody>
      </p:sp>
      <p:sp>
        <p:nvSpPr>
          <p:cNvPr id="11" name="Zástupný symbol pro text 9"/>
          <p:cNvSpPr>
            <a:spLocks noGrp="1"/>
          </p:cNvSpPr>
          <p:nvPr>
            <p:ph type="body" sz="quarter" idx="11"/>
          </p:nvPr>
        </p:nvSpPr>
        <p:spPr>
          <a:xfrm>
            <a:off x="555625" y="4453561"/>
            <a:ext cx="7315200" cy="481013"/>
          </a:xfrm>
        </p:spPr>
        <p:txBody>
          <a:bodyPr/>
          <a:lstStyle>
            <a:lvl1pPr>
              <a:defRPr cap="all" baseline="0"/>
            </a:lvl1pPr>
          </a:lstStyle>
          <a:p>
            <a:pPr lvl="0"/>
            <a:r>
              <a:rPr lang="cs-CZ"/>
              <a:t>Klepnutím lze upravit styly předlohy textu.</a:t>
            </a:r>
          </a:p>
        </p:txBody>
      </p:sp>
    </p:spTree>
    <p:extLst>
      <p:ext uri="{BB962C8B-B14F-4D97-AF65-F5344CB8AC3E}">
        <p14:creationId xmlns:p14="http://schemas.microsoft.com/office/powerpoint/2010/main" val="1952189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Vlastní rozložení">
    <p:spTree>
      <p:nvGrpSpPr>
        <p:cNvPr id="1" name=""/>
        <p:cNvGrpSpPr/>
        <p:nvPr/>
      </p:nvGrpSpPr>
      <p:grpSpPr>
        <a:xfrm>
          <a:off x="0" y="0"/>
          <a:ext cx="0" cy="0"/>
          <a:chOff x="0" y="0"/>
          <a:chExt cx="0" cy="0"/>
        </a:xfrm>
      </p:grpSpPr>
      <p:sp>
        <p:nvSpPr>
          <p:cNvPr id="4"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6" name="Obdélník 5"/>
          <p:cNvSpPr/>
          <p:nvPr userDrawn="1"/>
        </p:nvSpPr>
        <p:spPr>
          <a:xfrm>
            <a:off x="4953000" y="388938"/>
            <a:ext cx="3733800" cy="15017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cs-CZ"/>
          </a:p>
        </p:txBody>
      </p:sp>
      <p:sp>
        <p:nvSpPr>
          <p:cNvPr id="7" name="Obdélník 6"/>
          <p:cNvSpPr>
            <a:spLocks noChangeArrowheads="1"/>
          </p:cNvSpPr>
          <p:nvPr userDrawn="1"/>
        </p:nvSpPr>
        <p:spPr bwMode="auto">
          <a:xfrm>
            <a:off x="5143500" y="649288"/>
            <a:ext cx="4572000" cy="1338262"/>
          </a:xfrm>
          <a:prstGeom prst="rect">
            <a:avLst/>
          </a:prstGeom>
          <a:noFill/>
          <a:ln w="9525">
            <a:noFill/>
            <a:miter lim="800000"/>
            <a:headEnd/>
            <a:tailEnd/>
          </a:ln>
        </p:spPr>
        <p:txBody>
          <a:bodyPr>
            <a:spAutoFit/>
          </a:bodyPr>
          <a:lstStyle/>
          <a:p>
            <a:pPr>
              <a:lnSpc>
                <a:spcPct val="150000"/>
              </a:lnSpc>
              <a:buFont typeface="Arial" pitchFamily="34" charset="0"/>
              <a:buChar char="•"/>
              <a:defRPr/>
            </a:pPr>
            <a:r>
              <a:rPr lang="cs-CZ">
                <a:solidFill>
                  <a:schemeClr val="bg1"/>
                </a:solidFill>
                <a:latin typeface="Verdana" pitchFamily="34" charset="0"/>
              </a:rPr>
              <a:t> 	</a:t>
            </a:r>
            <a:r>
              <a:rPr lang="en-US">
                <a:solidFill>
                  <a:schemeClr val="bg1"/>
                </a:solidFill>
                <a:latin typeface="Verdana" pitchFamily="34" charset="0"/>
              </a:rPr>
              <a:t>HQ </a:t>
            </a:r>
            <a:r>
              <a:rPr lang="cs-CZ">
                <a:solidFill>
                  <a:schemeClr val="bg1"/>
                </a:solidFill>
                <a:latin typeface="Verdana" pitchFamily="34" charset="0"/>
              </a:rPr>
              <a:t>Lorem ipsum</a:t>
            </a:r>
            <a:endParaRPr lang="en-US">
              <a:solidFill>
                <a:schemeClr val="bg1"/>
              </a:solidFill>
              <a:latin typeface="Verdana" pitchFamily="34" charset="0"/>
            </a:endParaRPr>
          </a:p>
          <a:p>
            <a:pPr>
              <a:lnSpc>
                <a:spcPct val="150000"/>
              </a:lnSpc>
              <a:buFont typeface="Arial" pitchFamily="34" charset="0"/>
              <a:buChar char="•"/>
              <a:defRPr/>
            </a:pPr>
            <a:r>
              <a:rPr lang="cs-CZ">
                <a:solidFill>
                  <a:schemeClr val="bg1"/>
                </a:solidFill>
                <a:latin typeface="Verdana" pitchFamily="34" charset="0"/>
              </a:rPr>
              <a:t> 	</a:t>
            </a:r>
            <a:r>
              <a:rPr lang="en-US">
                <a:solidFill>
                  <a:schemeClr val="bg1"/>
                </a:solidFill>
                <a:latin typeface="Verdana" pitchFamily="34" charset="0"/>
              </a:rPr>
              <a:t>200 </a:t>
            </a:r>
            <a:r>
              <a:rPr lang="cs-CZ">
                <a:solidFill>
                  <a:schemeClr val="bg1"/>
                </a:solidFill>
                <a:latin typeface="Verdana" pitchFamily="34" charset="0"/>
              </a:rPr>
              <a:t>dolor sit</a:t>
            </a:r>
            <a:endParaRPr lang="en-US">
              <a:solidFill>
                <a:schemeClr val="bg1"/>
              </a:solidFill>
              <a:latin typeface="Verdana" pitchFamily="34" charset="0"/>
            </a:endParaRPr>
          </a:p>
          <a:p>
            <a:pPr>
              <a:lnSpc>
                <a:spcPct val="150000"/>
              </a:lnSpc>
              <a:buFont typeface="Arial" pitchFamily="34" charset="0"/>
              <a:buChar char="•"/>
              <a:defRPr/>
            </a:pPr>
            <a:r>
              <a:rPr lang="cs-CZ">
                <a:solidFill>
                  <a:schemeClr val="bg1"/>
                </a:solidFill>
                <a:latin typeface="Verdana" pitchFamily="34" charset="0"/>
              </a:rPr>
              <a:t> 	</a:t>
            </a:r>
            <a:r>
              <a:rPr lang="en-US">
                <a:solidFill>
                  <a:schemeClr val="bg1"/>
                </a:solidFill>
                <a:latin typeface="Verdana" pitchFamily="34" charset="0"/>
              </a:rPr>
              <a:t>23 </a:t>
            </a:r>
            <a:r>
              <a:rPr lang="cs-CZ">
                <a:solidFill>
                  <a:schemeClr val="bg1"/>
                </a:solidFill>
                <a:latin typeface="Verdana" pitchFamily="34" charset="0"/>
              </a:rPr>
              <a:t>ames </a:t>
            </a:r>
            <a:r>
              <a:rPr lang="en-US">
                <a:solidFill>
                  <a:schemeClr val="bg1"/>
                </a:solidFill>
                <a:latin typeface="Verdana" pitchFamily="34" charset="0"/>
              </a:rPr>
              <a:t>revenue</a:t>
            </a:r>
          </a:p>
        </p:txBody>
      </p:sp>
      <p:sp>
        <p:nvSpPr>
          <p:cNvPr id="3"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5" name="Zástupný symbol pro text 9"/>
          <p:cNvSpPr>
            <a:spLocks noGrp="1"/>
          </p:cNvSpPr>
          <p:nvPr>
            <p:ph type="body" sz="quarter" idx="11"/>
          </p:nvPr>
        </p:nvSpPr>
        <p:spPr>
          <a:xfrm>
            <a:off x="555625" y="4453561"/>
            <a:ext cx="7315200" cy="481013"/>
          </a:xfrm>
        </p:spPr>
        <p:txBody>
          <a:bodyPr/>
          <a:lstStyle>
            <a:lvl1pPr>
              <a:defRPr cap="all" baseline="0">
                <a:solidFill>
                  <a:schemeClr val="accent2"/>
                </a:solidFill>
              </a:defRPr>
            </a:lvl1pPr>
          </a:lstStyle>
          <a:p>
            <a:pPr lvl="0"/>
            <a:r>
              <a:rPr lang="cs-CZ"/>
              <a:t>Klepnutím lze upravit styly předlohy textu.</a:t>
            </a:r>
          </a:p>
        </p:txBody>
      </p:sp>
    </p:spTree>
    <p:extLst>
      <p:ext uri="{BB962C8B-B14F-4D97-AF65-F5344CB8AC3E}">
        <p14:creationId xmlns:p14="http://schemas.microsoft.com/office/powerpoint/2010/main" val="1297185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cxnSp>
        <p:nvCxnSpPr>
          <p:cNvPr id="18" name="Přímá spojovací čára 17"/>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9"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1192739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7" name="Přímá spojovací čára 6"/>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8" name="Zástupný symbol pro obrázek 22"/>
          <p:cNvSpPr>
            <a:spLocks noGrp="1"/>
          </p:cNvSpPr>
          <p:nvPr>
            <p:ph type="pic" sz="quarter" idx="19"/>
          </p:nvPr>
        </p:nvSpPr>
        <p:spPr>
          <a:xfrm>
            <a:off x="35302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302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0"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3253231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lastní rozložení">
    <p:spTree>
      <p:nvGrpSpPr>
        <p:cNvPr id="1" name=""/>
        <p:cNvGrpSpPr/>
        <p:nvPr/>
      </p:nvGrpSpPr>
      <p:grpSpPr>
        <a:xfrm>
          <a:off x="0" y="0"/>
          <a:ext cx="0" cy="0"/>
          <a:chOff x="0" y="0"/>
          <a:chExt cx="0" cy="0"/>
        </a:xfrm>
      </p:grpSpPr>
      <p:sp>
        <p:nvSpPr>
          <p:cNvPr id="7"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9" name="Přímá spojovací čára 8"/>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47365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417780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92950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243271692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16128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Vlastní rozložení">
    <p:spTree>
      <p:nvGrpSpPr>
        <p:cNvPr id="1" name=""/>
        <p:cNvGrpSpPr/>
        <p:nvPr/>
      </p:nvGrpSpPr>
      <p:grpSpPr>
        <a:xfrm>
          <a:off x="0" y="0"/>
          <a:ext cx="0" cy="0"/>
          <a:chOff x="0" y="0"/>
          <a:chExt cx="0" cy="0"/>
        </a:xfrm>
      </p:grpSpPr>
      <p:cxnSp>
        <p:nvCxnSpPr>
          <p:cNvPr id="7" name="Straight Connector 14"/>
          <p:cNvCxnSpPr/>
          <p:nvPr userDrawn="1"/>
        </p:nvCxnSpPr>
        <p:spPr>
          <a:xfrm>
            <a:off x="4559300" y="1238250"/>
            <a:ext cx="0" cy="236220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9"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10" name="Přímá spojovací čára 9"/>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173304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993621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Nadpis a obsah">
    <p:spTree>
      <p:nvGrpSpPr>
        <p:cNvPr id="1" name=""/>
        <p:cNvGrpSpPr/>
        <p:nvPr/>
      </p:nvGrpSpPr>
      <p:grpSpPr>
        <a:xfrm>
          <a:off x="0" y="0"/>
          <a:ext cx="0" cy="0"/>
          <a:chOff x="0" y="0"/>
          <a:chExt cx="0" cy="0"/>
        </a:xfrm>
      </p:grpSpPr>
      <p:cxnSp>
        <p:nvCxnSpPr>
          <p:cNvPr id="4"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5"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8" y="163513"/>
            <a:ext cx="557212" cy="427037"/>
          </a:xfrm>
          <a:prstGeom prst="rect">
            <a:avLst/>
          </a:prstGeom>
          <a:noFill/>
          <a:ln w="9525">
            <a:noFill/>
            <a:miter lim="800000"/>
            <a:headEnd/>
            <a:tailEnd/>
          </a:ln>
        </p:spPr>
      </p:pic>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Nadpis 1"/>
          <p:cNvSpPr txBox="1">
            <a:spLocks/>
          </p:cNvSpPr>
          <p:nvPr userDrawn="1"/>
        </p:nvSpPr>
        <p:spPr>
          <a:xfrm>
            <a:off x="457200" y="0"/>
            <a:ext cx="7075488" cy="606425"/>
          </a:xfrm>
          <a:prstGeom prst="rect">
            <a:avLst/>
          </a:prstGeom>
        </p:spPr>
        <p:txBody>
          <a:bodyPr lIns="0" tIns="0" rIns="0" bIns="0" anchor="ctr"/>
          <a:lstStyle>
            <a:lvl1pPr>
              <a:defRPr b="1">
                <a:solidFill>
                  <a:srgbClr val="005596"/>
                </a:solidFill>
                <a:latin typeface="Tahoma" pitchFamily="34" charset="0"/>
                <a:ea typeface="Tahoma" pitchFamily="34" charset="0"/>
                <a:cs typeface="Tahoma" pitchFamily="34" charset="0"/>
              </a:defRPr>
            </a:lvl1pPr>
          </a:lstStyle>
          <a:p>
            <a:pPr eaLnBrk="0" hangingPunct="0">
              <a:defRPr/>
            </a:pPr>
            <a:r>
              <a:rPr lang="cs-CZ" sz="1700" cap="all" dirty="0"/>
              <a:t>Vision</a:t>
            </a:r>
          </a:p>
        </p:txBody>
      </p:sp>
      <p:sp>
        <p:nvSpPr>
          <p:cNvPr id="2" name="Nadpis 1"/>
          <p:cNvSpPr>
            <a:spLocks noGrp="1"/>
          </p:cNvSpPr>
          <p:nvPr>
            <p:ph type="title"/>
          </p:nvPr>
        </p:nvSpPr>
        <p:spPr>
          <a:xfrm>
            <a:off x="395536" y="1203598"/>
            <a:ext cx="8280920" cy="809625"/>
          </a:xfrm>
        </p:spPr>
        <p:txBody>
          <a:bodyPr/>
          <a:lstStyle>
            <a:lvl1pPr>
              <a:defRPr sz="2500"/>
            </a:lvl1pPr>
          </a:lstStyle>
          <a:p>
            <a:r>
              <a:rPr lang="en-US" noProof="0" dirty="0" err="1"/>
              <a:t>Klepnutím</a:t>
            </a:r>
            <a:r>
              <a:rPr lang="en-US" noProof="0" dirty="0"/>
              <a:t> </a:t>
            </a:r>
            <a:r>
              <a:rPr lang="en-US" noProof="0" dirty="0" err="1"/>
              <a:t>lze</a:t>
            </a:r>
            <a:r>
              <a:rPr lang="en-US" noProof="0" dirty="0"/>
              <a:t> </a:t>
            </a:r>
            <a:r>
              <a:rPr lang="en-US" noProof="0" dirty="0" err="1"/>
              <a:t>upravit</a:t>
            </a:r>
            <a:r>
              <a:rPr lang="en-US" noProof="0" dirty="0"/>
              <a:t> </a:t>
            </a:r>
            <a:r>
              <a:rPr lang="en-US" noProof="0" dirty="0" err="1"/>
              <a:t>styl</a:t>
            </a:r>
            <a:r>
              <a:rPr lang="en-US" noProof="0" dirty="0"/>
              <a:t> </a:t>
            </a:r>
            <a:r>
              <a:rPr lang="en-US" noProof="0" dirty="0" err="1"/>
              <a:t>předlohy</a:t>
            </a:r>
            <a:r>
              <a:rPr lang="en-US" noProof="0" dirty="0"/>
              <a:t> </a:t>
            </a:r>
            <a:r>
              <a:rPr lang="en-US" noProof="0" dirty="0" err="1"/>
              <a:t>nadpisů</a:t>
            </a:r>
            <a:r>
              <a:rPr lang="en-US" noProof="0" dirty="0"/>
              <a:t>.</a:t>
            </a:r>
          </a:p>
        </p:txBody>
      </p:sp>
      <p:sp>
        <p:nvSpPr>
          <p:cNvPr id="3" name="Zástupný symbol pro obsah 2"/>
          <p:cNvSpPr>
            <a:spLocks noGrp="1"/>
          </p:cNvSpPr>
          <p:nvPr>
            <p:ph idx="1"/>
          </p:nvPr>
        </p:nvSpPr>
        <p:spPr>
          <a:xfrm>
            <a:off x="395536" y="2283718"/>
            <a:ext cx="8280919" cy="2310507"/>
          </a:xfrm>
        </p:spPr>
        <p:txBody>
          <a:bodyPr/>
          <a:lstStyle>
            <a:lvl1pPr>
              <a:buClr>
                <a:srgbClr val="005599"/>
              </a:buClr>
              <a:buFont typeface="Verdana" pitchFamily="34" charset="0"/>
              <a:buChar char="•"/>
              <a:defRPr sz="2000"/>
            </a:lvl1pPr>
            <a:lvl2pPr>
              <a:buClr>
                <a:schemeClr val="tx2"/>
              </a:buClr>
              <a:buFont typeface="Verdana" pitchFamily="34" charset="0"/>
              <a:buChar char="–"/>
              <a:defRPr sz="2000"/>
            </a:lvl2pPr>
            <a:lvl3pPr>
              <a:buFont typeface="Arial" pitchFamily="34" charset="0"/>
              <a:buChar char="•"/>
              <a:defRPr sz="2000">
                <a:solidFill>
                  <a:schemeClr val="tx1"/>
                </a:solidFill>
              </a:defRPr>
            </a:lvl3pPr>
            <a:lvl4pPr>
              <a:buFont typeface="Arial" pitchFamily="34" charset="0"/>
              <a:buChar char="•"/>
              <a:defRPr sz="2000">
                <a:solidFill>
                  <a:schemeClr val="tx1"/>
                </a:solidFill>
              </a:defRPr>
            </a:lvl4pPr>
            <a:lvl5pPr>
              <a:defRPr>
                <a:solidFill>
                  <a:schemeClr val="tx1"/>
                </a:solidFill>
              </a:defRPr>
            </a:lvl5p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p:txBody>
      </p:sp>
    </p:spTree>
    <p:extLst>
      <p:ext uri="{BB962C8B-B14F-4D97-AF65-F5344CB8AC3E}">
        <p14:creationId xmlns:p14="http://schemas.microsoft.com/office/powerpoint/2010/main" val="323138122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93089" y="163514"/>
            <a:ext cx="557212" cy="427037"/>
          </a:xfrm>
          <a:prstGeom prst="rect">
            <a:avLst/>
          </a:prstGeom>
          <a:noFill/>
          <a:ln w="9525">
            <a:noFill/>
            <a:miter lim="800000"/>
            <a:headEnd/>
            <a:tailEnd/>
          </a:ln>
        </p:spPr>
      </p:pic>
      <p:sp>
        <p:nvSpPr>
          <p:cNvPr id="7" name="Rectangle 12"/>
          <p:cNvSpPr/>
          <p:nvPr userDrawn="1"/>
        </p:nvSpPr>
        <p:spPr>
          <a:xfrm>
            <a:off x="0" y="5040314"/>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fontAlgn="auto">
              <a:spcBef>
                <a:spcPts val="0"/>
              </a:spcBef>
              <a:spcAft>
                <a:spcPts val="0"/>
              </a:spcAft>
              <a:defRPr/>
            </a:pPr>
            <a:endParaRPr lang="en-US" sz="1800"/>
          </a:p>
        </p:txBody>
      </p:sp>
      <p:sp>
        <p:nvSpPr>
          <p:cNvPr id="17" name="Content Placeholder 3"/>
          <p:cNvSpPr>
            <a:spLocks noGrp="1"/>
          </p:cNvSpPr>
          <p:nvPr>
            <p:ph idx="1"/>
          </p:nvPr>
        </p:nvSpPr>
        <p:spPr>
          <a:xfrm>
            <a:off x="1072330"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9"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47810084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3955980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a:t>Klepnutím lze upravit styl předlohy nadpisů.</a:t>
            </a:r>
          </a:p>
        </p:txBody>
      </p:sp>
    </p:spTree>
    <p:extLst>
      <p:ext uri="{BB962C8B-B14F-4D97-AF65-F5344CB8AC3E}">
        <p14:creationId xmlns:p14="http://schemas.microsoft.com/office/powerpoint/2010/main" val="37778597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pic>
        <p:nvPicPr>
          <p:cNvPr id="3" name="Obrázek 2" descr="01.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320800" y="0"/>
            <a:ext cx="7823200" cy="5143500"/>
          </a:xfrm>
          <a:prstGeom prst="rect">
            <a:avLst/>
          </a:prstGeom>
          <a:ln>
            <a:noFill/>
          </a:ln>
          <a:effectLst>
            <a:softEdge rad="112500"/>
          </a:effectLst>
        </p:spPr>
      </p:pic>
      <p:cxnSp>
        <p:nvCxnSpPr>
          <p:cNvPr id="4" name="Přímá spojovací čára 5"/>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5" name="Obrázek 5" descr="Logo2N_Blue_CMYK_72dpi.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62220270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ovací čára 6"/>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8"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19"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31676967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4"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8" name="Zástupný symbol pro text 7"/>
          <p:cNvSpPr>
            <a:spLocks noGrp="1"/>
          </p:cNvSpPr>
          <p:nvPr>
            <p:ph type="body" sz="quarter" idx="10"/>
          </p:nvPr>
        </p:nvSpPr>
        <p:spPr>
          <a:xfrm>
            <a:off x="4953001" y="565100"/>
            <a:ext cx="3509963" cy="1185062"/>
          </a:xfrm>
        </p:spPr>
        <p:txBody>
          <a:bodyPr anchor="ctr"/>
          <a:lstStyle>
            <a:lvl1pPr>
              <a:defRPr>
                <a:solidFill>
                  <a:schemeClr val="bg1"/>
                </a:solidFill>
              </a:defRPr>
            </a:lvl1pPr>
            <a:lvl2pPr>
              <a:buFont typeface="Arial"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Klepnutím lze upravit styly předlohy textu.</a:t>
            </a:r>
          </a:p>
          <a:p>
            <a:pPr lvl="1"/>
            <a:r>
              <a:rPr lang="cs-CZ"/>
              <a:t>Druhá úroveň</a:t>
            </a:r>
          </a:p>
        </p:txBody>
      </p:sp>
      <p:sp>
        <p:nvSpPr>
          <p:cNvPr id="11" name="Zástupný symbol pro text 9"/>
          <p:cNvSpPr>
            <a:spLocks noGrp="1"/>
          </p:cNvSpPr>
          <p:nvPr>
            <p:ph type="body" sz="quarter" idx="11"/>
          </p:nvPr>
        </p:nvSpPr>
        <p:spPr>
          <a:xfrm>
            <a:off x="555625" y="4453561"/>
            <a:ext cx="7315200" cy="481013"/>
          </a:xfrm>
        </p:spPr>
        <p:txBody>
          <a:bodyPr/>
          <a:lstStyle>
            <a:lvl1pPr>
              <a:defRPr cap="all" baseline="0"/>
            </a:lvl1pPr>
          </a:lstStyle>
          <a:p>
            <a:pPr lvl="0"/>
            <a:r>
              <a:rPr lang="cs-CZ"/>
              <a:t>Klepnutím lze upravit styly předlohy textu.</a:t>
            </a:r>
          </a:p>
        </p:txBody>
      </p:sp>
    </p:spTree>
    <p:extLst>
      <p:ext uri="{BB962C8B-B14F-4D97-AF65-F5344CB8AC3E}">
        <p14:creationId xmlns:p14="http://schemas.microsoft.com/office/powerpoint/2010/main" val="41952218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P_left">
    <p:spTree>
      <p:nvGrpSpPr>
        <p:cNvPr id="1" name=""/>
        <p:cNvGrpSpPr/>
        <p:nvPr/>
      </p:nvGrpSpPr>
      <p:grpSpPr>
        <a:xfrm>
          <a:off x="0" y="0"/>
          <a:ext cx="0" cy="0"/>
          <a:chOff x="0" y="0"/>
          <a:chExt cx="0" cy="0"/>
        </a:xfrm>
      </p:grpSpPr>
      <p:sp>
        <p:nvSpPr>
          <p:cNvPr id="5" name="Snip Single Corner Rectangle 2">
            <a:extLst>
              <a:ext uri="{FF2B5EF4-FFF2-40B4-BE49-F238E27FC236}">
                <a16:creationId xmlns:a16="http://schemas.microsoft.com/office/drawing/2014/main" id="{9E91B64E-14F1-4250-A757-A2298CAC3010}"/>
              </a:ext>
            </a:extLst>
          </p:cNvPr>
          <p:cNvSpPr/>
          <p:nvPr/>
        </p:nvSpPr>
        <p:spPr bwMode="auto">
          <a:xfrm flipH="1" flipV="1">
            <a:off x="477838"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6" name="Obrázek 27" descr="bullet_point.png">
            <a:extLst>
              <a:ext uri="{FF2B5EF4-FFF2-40B4-BE49-F238E27FC236}">
                <a16:creationId xmlns:a16="http://schemas.microsoft.com/office/drawing/2014/main" id="{34E97686-0287-4808-882E-40F3E249F3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38" y="1744663"/>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a:extLst>
              <a:ext uri="{FF2B5EF4-FFF2-40B4-BE49-F238E27FC236}">
                <a16:creationId xmlns:a16="http://schemas.microsoft.com/office/drawing/2014/main" id="{53241A6A-DAEF-4C41-A07D-E83CFFDA7E8D}"/>
              </a:ext>
            </a:extLst>
          </p:cNvPr>
          <p:cNvSpPr/>
          <p:nvPr userDrawn="1"/>
        </p:nvSpPr>
        <p:spPr>
          <a:xfrm>
            <a:off x="5643563"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912813"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a:off x="752478"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3"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92310909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Vlastní rozložení">
    <p:spTree>
      <p:nvGrpSpPr>
        <p:cNvPr id="1" name=""/>
        <p:cNvGrpSpPr/>
        <p:nvPr/>
      </p:nvGrpSpPr>
      <p:grpSpPr>
        <a:xfrm>
          <a:off x="0" y="0"/>
          <a:ext cx="0" cy="0"/>
          <a:chOff x="0" y="0"/>
          <a:chExt cx="0" cy="0"/>
        </a:xfrm>
      </p:grpSpPr>
      <p:sp>
        <p:nvSpPr>
          <p:cNvPr id="4"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6" name="Obdélník 5"/>
          <p:cNvSpPr/>
          <p:nvPr userDrawn="1"/>
        </p:nvSpPr>
        <p:spPr>
          <a:xfrm>
            <a:off x="4953000" y="388938"/>
            <a:ext cx="3733800" cy="15017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cs-CZ"/>
          </a:p>
        </p:txBody>
      </p:sp>
      <p:sp>
        <p:nvSpPr>
          <p:cNvPr id="7" name="Obdélník 6"/>
          <p:cNvSpPr>
            <a:spLocks noChangeArrowheads="1"/>
          </p:cNvSpPr>
          <p:nvPr userDrawn="1"/>
        </p:nvSpPr>
        <p:spPr bwMode="auto">
          <a:xfrm>
            <a:off x="5143500" y="649288"/>
            <a:ext cx="4572000" cy="1338262"/>
          </a:xfrm>
          <a:prstGeom prst="rect">
            <a:avLst/>
          </a:prstGeom>
          <a:noFill/>
          <a:ln w="9525">
            <a:noFill/>
            <a:miter lim="800000"/>
            <a:headEnd/>
            <a:tailEnd/>
          </a:ln>
        </p:spPr>
        <p:txBody>
          <a:bodyPr>
            <a:spAutoFit/>
          </a:bodyPr>
          <a:lstStyle/>
          <a:p>
            <a:pPr>
              <a:lnSpc>
                <a:spcPct val="150000"/>
              </a:lnSpc>
              <a:buFont typeface="Arial" pitchFamily="34" charset="0"/>
              <a:buChar char="•"/>
              <a:defRPr/>
            </a:pPr>
            <a:r>
              <a:rPr lang="cs-CZ">
                <a:solidFill>
                  <a:schemeClr val="bg1"/>
                </a:solidFill>
                <a:latin typeface="Verdana" pitchFamily="34" charset="0"/>
                <a:cs typeface="Arial" pitchFamily="34" charset="0"/>
              </a:rPr>
              <a:t> 	</a:t>
            </a:r>
            <a:r>
              <a:rPr lang="en-US">
                <a:solidFill>
                  <a:schemeClr val="bg1"/>
                </a:solidFill>
                <a:latin typeface="Verdana" pitchFamily="34" charset="0"/>
                <a:cs typeface="Arial" pitchFamily="34" charset="0"/>
              </a:rPr>
              <a:t>HQ </a:t>
            </a:r>
            <a:r>
              <a:rPr lang="cs-CZ">
                <a:solidFill>
                  <a:schemeClr val="bg1"/>
                </a:solidFill>
                <a:latin typeface="Verdana" pitchFamily="34" charset="0"/>
                <a:cs typeface="Arial" pitchFamily="34" charset="0"/>
              </a:rPr>
              <a:t>Lorem ipsum</a:t>
            </a:r>
            <a:endParaRPr lang="en-US">
              <a:solidFill>
                <a:schemeClr val="bg1"/>
              </a:solidFill>
              <a:latin typeface="Verdana" pitchFamily="34" charset="0"/>
              <a:cs typeface="Arial" pitchFamily="34" charset="0"/>
            </a:endParaRPr>
          </a:p>
          <a:p>
            <a:pPr>
              <a:lnSpc>
                <a:spcPct val="150000"/>
              </a:lnSpc>
              <a:buFont typeface="Arial" pitchFamily="34" charset="0"/>
              <a:buChar char="•"/>
              <a:defRPr/>
            </a:pPr>
            <a:r>
              <a:rPr lang="cs-CZ">
                <a:solidFill>
                  <a:schemeClr val="bg1"/>
                </a:solidFill>
                <a:latin typeface="Verdana" pitchFamily="34" charset="0"/>
                <a:cs typeface="Arial" pitchFamily="34" charset="0"/>
              </a:rPr>
              <a:t> 	</a:t>
            </a:r>
            <a:r>
              <a:rPr lang="en-US">
                <a:solidFill>
                  <a:schemeClr val="bg1"/>
                </a:solidFill>
                <a:latin typeface="Verdana" pitchFamily="34" charset="0"/>
                <a:cs typeface="Arial" pitchFamily="34" charset="0"/>
              </a:rPr>
              <a:t>200 </a:t>
            </a:r>
            <a:r>
              <a:rPr lang="cs-CZ">
                <a:solidFill>
                  <a:schemeClr val="bg1"/>
                </a:solidFill>
                <a:latin typeface="Verdana" pitchFamily="34" charset="0"/>
                <a:cs typeface="Arial" pitchFamily="34" charset="0"/>
              </a:rPr>
              <a:t>dolor sit</a:t>
            </a:r>
            <a:endParaRPr lang="en-US">
              <a:solidFill>
                <a:schemeClr val="bg1"/>
              </a:solidFill>
              <a:latin typeface="Verdana" pitchFamily="34" charset="0"/>
              <a:cs typeface="Arial" pitchFamily="34" charset="0"/>
            </a:endParaRPr>
          </a:p>
          <a:p>
            <a:pPr>
              <a:lnSpc>
                <a:spcPct val="150000"/>
              </a:lnSpc>
              <a:buFont typeface="Arial" pitchFamily="34" charset="0"/>
              <a:buChar char="•"/>
              <a:defRPr/>
            </a:pPr>
            <a:r>
              <a:rPr lang="cs-CZ">
                <a:solidFill>
                  <a:schemeClr val="bg1"/>
                </a:solidFill>
                <a:latin typeface="Verdana" pitchFamily="34" charset="0"/>
                <a:cs typeface="Arial" pitchFamily="34" charset="0"/>
              </a:rPr>
              <a:t> 	</a:t>
            </a:r>
            <a:r>
              <a:rPr lang="en-US">
                <a:solidFill>
                  <a:schemeClr val="bg1"/>
                </a:solidFill>
                <a:latin typeface="Verdana" pitchFamily="34" charset="0"/>
                <a:cs typeface="Arial" pitchFamily="34" charset="0"/>
              </a:rPr>
              <a:t>23 </a:t>
            </a:r>
            <a:r>
              <a:rPr lang="cs-CZ">
                <a:solidFill>
                  <a:schemeClr val="bg1"/>
                </a:solidFill>
                <a:latin typeface="Verdana" pitchFamily="34" charset="0"/>
                <a:cs typeface="Arial" pitchFamily="34" charset="0"/>
              </a:rPr>
              <a:t>ames </a:t>
            </a:r>
            <a:r>
              <a:rPr lang="en-US">
                <a:solidFill>
                  <a:schemeClr val="bg1"/>
                </a:solidFill>
                <a:latin typeface="Verdana" pitchFamily="34" charset="0"/>
                <a:cs typeface="Arial" pitchFamily="34" charset="0"/>
              </a:rPr>
              <a:t>revenue</a:t>
            </a:r>
          </a:p>
        </p:txBody>
      </p:sp>
      <p:sp>
        <p:nvSpPr>
          <p:cNvPr id="3"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5" name="Zástupný symbol pro text 9"/>
          <p:cNvSpPr>
            <a:spLocks noGrp="1"/>
          </p:cNvSpPr>
          <p:nvPr>
            <p:ph type="body" sz="quarter" idx="11"/>
          </p:nvPr>
        </p:nvSpPr>
        <p:spPr>
          <a:xfrm>
            <a:off x="555625" y="4453561"/>
            <a:ext cx="7315200" cy="481013"/>
          </a:xfrm>
        </p:spPr>
        <p:txBody>
          <a:bodyPr/>
          <a:lstStyle>
            <a:lvl1pPr>
              <a:defRPr cap="all" baseline="0">
                <a:solidFill>
                  <a:schemeClr val="accent2"/>
                </a:solidFill>
              </a:defRPr>
            </a:lvl1pPr>
          </a:lstStyle>
          <a:p>
            <a:pPr lvl="0"/>
            <a:r>
              <a:rPr lang="cs-CZ"/>
              <a:t>Klepnutím lze upravit styly předlohy textu.</a:t>
            </a:r>
          </a:p>
        </p:txBody>
      </p:sp>
    </p:spTree>
    <p:extLst>
      <p:ext uri="{BB962C8B-B14F-4D97-AF65-F5344CB8AC3E}">
        <p14:creationId xmlns:p14="http://schemas.microsoft.com/office/powerpoint/2010/main" val="48279009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cxnSp>
        <p:nvCxnSpPr>
          <p:cNvPr id="18" name="Přímá spojovací čára 17"/>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9"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15549419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7" name="Přímá spojovací čára 6"/>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8" name="Zástupný symbol pro obrázek 22"/>
          <p:cNvSpPr>
            <a:spLocks noGrp="1"/>
          </p:cNvSpPr>
          <p:nvPr>
            <p:ph type="pic" sz="quarter" idx="19"/>
          </p:nvPr>
        </p:nvSpPr>
        <p:spPr>
          <a:xfrm>
            <a:off x="35302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302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0"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39233742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Vlastní rozložení">
    <p:spTree>
      <p:nvGrpSpPr>
        <p:cNvPr id="1" name=""/>
        <p:cNvGrpSpPr/>
        <p:nvPr/>
      </p:nvGrpSpPr>
      <p:grpSpPr>
        <a:xfrm>
          <a:off x="0" y="0"/>
          <a:ext cx="0" cy="0"/>
          <a:chOff x="0" y="0"/>
          <a:chExt cx="0" cy="0"/>
        </a:xfrm>
      </p:grpSpPr>
      <p:cxnSp>
        <p:nvCxnSpPr>
          <p:cNvPr id="7" name="Straight Connector 14"/>
          <p:cNvCxnSpPr/>
          <p:nvPr userDrawn="1"/>
        </p:nvCxnSpPr>
        <p:spPr>
          <a:xfrm>
            <a:off x="4559300" y="1238250"/>
            <a:ext cx="0" cy="236220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9"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10" name="Přímá spojovací čára 9"/>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27977768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413228713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143901434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34985009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Vlastní rozložení">
    <p:spTree>
      <p:nvGrpSpPr>
        <p:cNvPr id="1" name=""/>
        <p:cNvGrpSpPr/>
        <p:nvPr/>
      </p:nvGrpSpPr>
      <p:grpSpPr>
        <a:xfrm>
          <a:off x="0" y="0"/>
          <a:ext cx="0" cy="0"/>
          <a:chOff x="0" y="0"/>
          <a:chExt cx="0" cy="0"/>
        </a:xfrm>
      </p:grpSpPr>
      <p:cxnSp>
        <p:nvCxnSpPr>
          <p:cNvPr id="7" name="Straight Connector 14"/>
          <p:cNvCxnSpPr/>
          <p:nvPr userDrawn="1"/>
        </p:nvCxnSpPr>
        <p:spPr>
          <a:xfrm>
            <a:off x="4559300" y="1238250"/>
            <a:ext cx="0" cy="236220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9"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10" name="Přímá spojovací čára 9"/>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221336478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97223620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Úvodní sníme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04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SP_right">
    <p:spTree>
      <p:nvGrpSpPr>
        <p:cNvPr id="1" name=""/>
        <p:cNvGrpSpPr/>
        <p:nvPr/>
      </p:nvGrpSpPr>
      <p:grpSpPr>
        <a:xfrm>
          <a:off x="0" y="0"/>
          <a:ext cx="0" cy="0"/>
          <a:chOff x="0" y="0"/>
          <a:chExt cx="0" cy="0"/>
        </a:xfrm>
      </p:grpSpPr>
      <p:sp>
        <p:nvSpPr>
          <p:cNvPr id="5" name="Snip Single Corner Rectangle 2">
            <a:extLst>
              <a:ext uri="{FF2B5EF4-FFF2-40B4-BE49-F238E27FC236}">
                <a16:creationId xmlns:a16="http://schemas.microsoft.com/office/drawing/2014/main" id="{E3648466-E687-4AFD-952F-B2B08B3F5456}"/>
              </a:ext>
            </a:extLst>
          </p:cNvPr>
          <p:cNvSpPr/>
          <p:nvPr/>
        </p:nvSpPr>
        <p:spPr bwMode="auto">
          <a:xfrm flipV="1">
            <a:off x="3243263"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6" name="Obrázek 27" descr="bullet_point.png">
            <a:extLst>
              <a:ext uri="{FF2B5EF4-FFF2-40B4-BE49-F238E27FC236}">
                <a16:creationId xmlns:a16="http://schemas.microsoft.com/office/drawing/2014/main" id="{1A52F146-C2FF-4925-BE8C-37F6C515F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1563" y="1744663"/>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a:extLst>
              <a:ext uri="{FF2B5EF4-FFF2-40B4-BE49-F238E27FC236}">
                <a16:creationId xmlns:a16="http://schemas.microsoft.com/office/drawing/2014/main" id="{BB098FC0-81C5-4A70-B8D1-F505C09C8AE4}"/>
              </a:ext>
            </a:extLst>
          </p:cNvPr>
          <p:cNvSpPr/>
          <p:nvPr userDrawn="1"/>
        </p:nvSpPr>
        <p:spPr>
          <a:xfrm>
            <a:off x="477838"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4046538"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flipH="1">
            <a:off x="3536166"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42449644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17428024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chnical specifications">
    <p:spTree>
      <p:nvGrpSpPr>
        <p:cNvPr id="1" name=""/>
        <p:cNvGrpSpPr/>
        <p:nvPr/>
      </p:nvGrpSpPr>
      <p:grpSpPr>
        <a:xfrm>
          <a:off x="0" y="0"/>
          <a:ext cx="0" cy="0"/>
          <a:chOff x="0" y="0"/>
          <a:chExt cx="0" cy="0"/>
        </a:xfrm>
      </p:grpSpPr>
      <p:sp>
        <p:nvSpPr>
          <p:cNvPr id="6" name="Obdélník 5"/>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7052365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st important key feature">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B50C08A-7654-4D1F-8517-433626DDD27E}"/>
              </a:ext>
            </a:extLst>
          </p:cNvPr>
          <p:cNvSpPr/>
          <p:nvPr userDrawn="1"/>
        </p:nvSpPr>
        <p:spPr>
          <a:xfrm>
            <a:off x="3014663" y="1001713"/>
            <a:ext cx="5656262" cy="3105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Snip Single Corner Rectangle 2">
            <a:extLst>
              <a:ext uri="{FF2B5EF4-FFF2-40B4-BE49-F238E27FC236}">
                <a16:creationId xmlns:a16="http://schemas.microsoft.com/office/drawing/2014/main" id="{61411A5E-1656-4BA7-8F02-D830063DA00E}"/>
              </a:ext>
            </a:extLst>
          </p:cNvPr>
          <p:cNvSpPr/>
          <p:nvPr/>
        </p:nvSpPr>
        <p:spPr bwMode="auto">
          <a:xfrm flipV="1">
            <a:off x="3243263"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7" name="Obrázek 27" descr="bullet_point.png">
            <a:extLst>
              <a:ext uri="{FF2B5EF4-FFF2-40B4-BE49-F238E27FC236}">
                <a16:creationId xmlns:a16="http://schemas.microsoft.com/office/drawing/2014/main" id="{7AAA7643-9AA8-431E-89A9-DF3260E545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1563" y="1744663"/>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a:extLst>
              <a:ext uri="{FF2B5EF4-FFF2-40B4-BE49-F238E27FC236}">
                <a16:creationId xmlns:a16="http://schemas.microsoft.com/office/drawing/2014/main" id="{8F18291B-9F45-44F2-B9FA-EE65B4C90D70}"/>
              </a:ext>
            </a:extLst>
          </p:cNvPr>
          <p:cNvSpPr/>
          <p:nvPr userDrawn="1"/>
        </p:nvSpPr>
        <p:spPr>
          <a:xfrm>
            <a:off x="477838"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4046538" y="1749428"/>
            <a:ext cx="4506912" cy="22367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flipH="1">
            <a:off x="3536166" y="1042986"/>
            <a:ext cx="4457700" cy="342901"/>
          </a:xfrm>
          <a:prstGeom prst="rect">
            <a:avLst/>
          </a:prstGeom>
        </p:spPr>
        <p:txBody>
          <a:bodyPr anchor="ctr"/>
          <a:lstStyle>
            <a:lvl1pPr>
              <a:defRPr sz="1800" baseline="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17360610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ADE0C2A-01D8-4E6B-A715-441D5BEADE6D}"/>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8349605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gration">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52B61DA-0CD6-49AD-A17F-0708042973DC}"/>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88197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duct variant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B4C5197-7F56-461C-8A17-5E4B38D2FE82}"/>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none" baseline="0">
                <a:solidFill>
                  <a:schemeClr val="tx1">
                    <a:lumMod val="50000"/>
                  </a:schemeClr>
                </a:solidFill>
              </a:defRPr>
            </a:lvl1pPr>
          </a:lstStyle>
          <a:p>
            <a:pPr lvl="0"/>
            <a:r>
              <a:rPr lang="cs-CZ"/>
              <a:t>Klepnutím lze upravit styly předlohy textu.</a:t>
            </a:r>
          </a:p>
        </p:txBody>
      </p:sp>
      <p:sp>
        <p:nvSpPr>
          <p:cNvPr id="23"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dirty="0"/>
              <a:t>Klepnutím lze upravit styly předlohy textu.</a:t>
            </a:r>
          </a:p>
        </p:txBody>
      </p:sp>
    </p:spTree>
    <p:extLst>
      <p:ext uri="{BB962C8B-B14F-4D97-AF65-F5344CB8AC3E}">
        <p14:creationId xmlns:p14="http://schemas.microsoft.com/office/powerpoint/2010/main" val="18936165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png"/><Relationship Id="rId5" Type="http://schemas.openxmlformats.org/officeDocument/2006/relationships/slideLayout" Target="../slideLayouts/slideLayout8.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64" r:id="rId1"/>
    <p:sldLayoutId id="2147485565" r:id="rId2"/>
    <p:sldLayoutId id="2147485635" r:id="rId3"/>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58DBCB53-8E32-4167-AFB3-07D00E243916}"/>
              </a:ext>
            </a:extLst>
          </p:cNvPr>
          <p:cNvSpPr/>
          <p:nvPr userDrawn="1"/>
        </p:nvSpPr>
        <p:spPr>
          <a:xfrm>
            <a:off x="0" y="0"/>
            <a:ext cx="9144000" cy="4579938"/>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a:extLst>
              <a:ext uri="{FF2B5EF4-FFF2-40B4-BE49-F238E27FC236}">
                <a16:creationId xmlns:a16="http://schemas.microsoft.com/office/drawing/2014/main" id="{9450BD64-E37B-4CBF-BD59-C913B921E365}"/>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028" name="Obrázek 9" descr="www.png">
            <a:extLst>
              <a:ext uri="{FF2B5EF4-FFF2-40B4-BE49-F238E27FC236}">
                <a16:creationId xmlns:a16="http://schemas.microsoft.com/office/drawing/2014/main" id="{2A28066A-8E0E-475F-914C-B2E8E1B7D6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Skupina 16">
            <a:extLst>
              <a:ext uri="{FF2B5EF4-FFF2-40B4-BE49-F238E27FC236}">
                <a16:creationId xmlns:a16="http://schemas.microsoft.com/office/drawing/2014/main" id="{6FAFB7BA-2600-4C9F-9CE9-357D0F509247}"/>
              </a:ext>
            </a:extLst>
          </p:cNvPr>
          <p:cNvGrpSpPr>
            <a:grpSpLocks/>
          </p:cNvGrpSpPr>
          <p:nvPr userDrawn="1"/>
        </p:nvGrpSpPr>
        <p:grpSpPr bwMode="auto">
          <a:xfrm>
            <a:off x="0" y="211138"/>
            <a:ext cx="1836738" cy="247650"/>
            <a:chOff x="45720" y="4275930"/>
            <a:chExt cx="2159460" cy="341650"/>
          </a:xfrm>
        </p:grpSpPr>
        <p:sp>
          <p:nvSpPr>
            <p:cNvPr id="7" name="Obdélník 6">
              <a:extLst>
                <a:ext uri="{FF2B5EF4-FFF2-40B4-BE49-F238E27FC236}">
                  <a16:creationId xmlns:a16="http://schemas.microsoft.com/office/drawing/2014/main" id="{8C56AA47-981B-4F4A-9AF1-C7DCD44A60CC}"/>
                </a:ext>
              </a:extLst>
            </p:cNvPr>
            <p:cNvSpPr/>
            <p:nvPr/>
          </p:nvSpPr>
          <p:spPr>
            <a:xfrm>
              <a:off x="45720" y="4275930"/>
              <a:ext cx="1907491" cy="332890"/>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ovéPole 4">
              <a:extLst>
                <a:ext uri="{FF2B5EF4-FFF2-40B4-BE49-F238E27FC236}">
                  <a16:creationId xmlns:a16="http://schemas.microsoft.com/office/drawing/2014/main" id="{71012F8D-A255-44A6-8E8D-8E52B4156899}"/>
                </a:ext>
              </a:extLst>
            </p:cNvPr>
            <p:cNvSpPr txBox="1">
              <a:spLocks noChangeArrowheads="1"/>
            </p:cNvSpPr>
            <p:nvPr/>
          </p:nvSpPr>
          <p:spPr bwMode="auto">
            <a:xfrm>
              <a:off x="404075" y="4278119"/>
              <a:ext cx="1801105" cy="339461"/>
            </a:xfrm>
            <a:prstGeom prst="rect">
              <a:avLst/>
            </a:prstGeom>
            <a:noFill/>
            <a:ln w="9525">
              <a:noFill/>
              <a:miter lim="800000"/>
              <a:headEnd/>
              <a:tailEnd/>
            </a:ln>
          </p:spPr>
          <p:txBody>
            <a:bodyPr>
              <a:spAutoFit/>
            </a:bodyPr>
            <a:lstStyle/>
            <a:p>
              <a:pPr>
                <a:defRPr/>
              </a:pPr>
              <a:r>
                <a:rPr lang="cs-CZ" sz="1000" spc="100" dirty="0">
                  <a:solidFill>
                    <a:srgbClr val="73B7F5"/>
                  </a:solidFill>
                  <a:latin typeface="Verdana" pitchFamily="34" charset="0"/>
                </a:rPr>
                <a:t>IP INTERCOMS</a:t>
              </a:r>
              <a:endParaRPr lang="en-US" sz="1000" spc="100" dirty="0">
                <a:solidFill>
                  <a:srgbClr val="73B7F5"/>
                </a:solidFill>
                <a:latin typeface="Verdana" pitchFamily="34" charset="0"/>
              </a:endParaRPr>
            </a:p>
          </p:txBody>
        </p:sp>
      </p:grpSp>
      <p:pic>
        <p:nvPicPr>
          <p:cNvPr id="1030" name="Obrázek 8" descr="Logo2N_Blue_CMYK_300dpi.png">
            <a:extLst>
              <a:ext uri="{FF2B5EF4-FFF2-40B4-BE49-F238E27FC236}">
                <a16:creationId xmlns:a16="http://schemas.microsoft.com/office/drawing/2014/main" id="{FC167AF5-3E10-4E96-9BD2-1C8B5835343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145463" y="212725"/>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66" r:id="rId1"/>
    <p:sldLayoutId id="2147485567" r:id="rId2"/>
    <p:sldLayoutId id="2147485568" r:id="rId3"/>
    <p:sldLayoutId id="2147485569" r:id="rId4"/>
    <p:sldLayoutId id="2147485570" r:id="rId5"/>
    <p:sldLayoutId id="2147485571" r:id="rId6"/>
    <p:sldLayoutId id="2147485572" r:id="rId7"/>
    <p:sldLayoutId id="2147485636" r:id="rId8"/>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CD192820-CC0E-4BAE-8DEC-A43C9EC6D70C}"/>
              </a:ext>
            </a:extLst>
          </p:cNvPr>
          <p:cNvSpPr/>
          <p:nvPr userDrawn="1"/>
        </p:nvSpPr>
        <p:spPr>
          <a:xfrm flipV="1">
            <a:off x="0" y="4549775"/>
            <a:ext cx="9144000" cy="555625"/>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a:extLst>
              <a:ext uri="{FF2B5EF4-FFF2-40B4-BE49-F238E27FC236}">
                <a16:creationId xmlns:a16="http://schemas.microsoft.com/office/drawing/2014/main" id="{984B0996-D203-441C-A5B8-3FF6EA29756C}"/>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052" name="Obrázek 9" descr="www.png">
            <a:extLst>
              <a:ext uri="{FF2B5EF4-FFF2-40B4-BE49-F238E27FC236}">
                <a16:creationId xmlns:a16="http://schemas.microsoft.com/office/drawing/2014/main" id="{5395C0BF-CCC6-4310-84BA-06352B5825B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Skupina 16">
            <a:extLst>
              <a:ext uri="{FF2B5EF4-FFF2-40B4-BE49-F238E27FC236}">
                <a16:creationId xmlns:a16="http://schemas.microsoft.com/office/drawing/2014/main" id="{2352D124-60F6-4530-8BE7-64C72CB4B3DA}"/>
              </a:ext>
            </a:extLst>
          </p:cNvPr>
          <p:cNvGrpSpPr>
            <a:grpSpLocks/>
          </p:cNvGrpSpPr>
          <p:nvPr userDrawn="1"/>
        </p:nvGrpSpPr>
        <p:grpSpPr bwMode="auto">
          <a:xfrm>
            <a:off x="0" y="211138"/>
            <a:ext cx="1836738" cy="247650"/>
            <a:chOff x="45720" y="4275930"/>
            <a:chExt cx="2159460" cy="341650"/>
          </a:xfrm>
        </p:grpSpPr>
        <p:sp>
          <p:nvSpPr>
            <p:cNvPr id="7" name="Obdélník 6">
              <a:extLst>
                <a:ext uri="{FF2B5EF4-FFF2-40B4-BE49-F238E27FC236}">
                  <a16:creationId xmlns:a16="http://schemas.microsoft.com/office/drawing/2014/main" id="{EEF973BA-A1C3-4F01-989F-1175F8223EFB}"/>
                </a:ext>
              </a:extLst>
            </p:cNvPr>
            <p:cNvSpPr/>
            <p:nvPr/>
          </p:nvSpPr>
          <p:spPr>
            <a:xfrm>
              <a:off x="45720" y="4275930"/>
              <a:ext cx="1907491" cy="332890"/>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ovéPole 4">
              <a:extLst>
                <a:ext uri="{FF2B5EF4-FFF2-40B4-BE49-F238E27FC236}">
                  <a16:creationId xmlns:a16="http://schemas.microsoft.com/office/drawing/2014/main" id="{CAB16F08-1CB9-4640-9A57-B6BE53D7B930}"/>
                </a:ext>
              </a:extLst>
            </p:cNvPr>
            <p:cNvSpPr txBox="1">
              <a:spLocks noChangeArrowheads="1"/>
            </p:cNvSpPr>
            <p:nvPr/>
          </p:nvSpPr>
          <p:spPr bwMode="auto">
            <a:xfrm>
              <a:off x="404075" y="4278119"/>
              <a:ext cx="1801105" cy="339461"/>
            </a:xfrm>
            <a:prstGeom prst="rect">
              <a:avLst/>
            </a:prstGeom>
            <a:noFill/>
            <a:ln w="9525">
              <a:noFill/>
              <a:miter lim="800000"/>
              <a:headEnd/>
              <a:tailEnd/>
            </a:ln>
          </p:spPr>
          <p:txBody>
            <a:bodyPr>
              <a:spAutoFit/>
            </a:bodyPr>
            <a:lstStyle/>
            <a:p>
              <a:pPr>
                <a:defRPr/>
              </a:pPr>
              <a:r>
                <a:rPr lang="cs-CZ" sz="1000" spc="100" dirty="0">
                  <a:solidFill>
                    <a:srgbClr val="73B7F5"/>
                  </a:solidFill>
                  <a:latin typeface="Verdana" pitchFamily="34" charset="0"/>
                </a:rPr>
                <a:t>IP INTERCOMS</a:t>
              </a:r>
              <a:endParaRPr lang="en-US" sz="1000" spc="100" dirty="0">
                <a:solidFill>
                  <a:srgbClr val="73B7F5"/>
                </a:solidFill>
                <a:latin typeface="Verdana" pitchFamily="34" charset="0"/>
              </a:endParaRPr>
            </a:p>
          </p:txBody>
        </p:sp>
      </p:grpSp>
      <p:pic>
        <p:nvPicPr>
          <p:cNvPr id="2054" name="Obrázek 9" descr="Logo2N_Blue_CMYK_300dpi.png">
            <a:extLst>
              <a:ext uri="{FF2B5EF4-FFF2-40B4-BE49-F238E27FC236}">
                <a16:creationId xmlns:a16="http://schemas.microsoft.com/office/drawing/2014/main" id="{81FC33FD-5C71-412B-9BD4-CDFFA6A8E92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145463" y="212725"/>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73" r:id="rId1"/>
    <p:sldLayoutId id="2147485574" r:id="rId2"/>
    <p:sldLayoutId id="2147485579" r:id="rId3"/>
    <p:sldLayoutId id="2147485581" r:id="rId4"/>
    <p:sldLayoutId id="2147485637" r:id="rId5"/>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Zástupný symbol pro text 21">
            <a:extLst>
              <a:ext uri="{FF2B5EF4-FFF2-40B4-BE49-F238E27FC236}">
                <a16:creationId xmlns:a16="http://schemas.microsoft.com/office/drawing/2014/main" id="{C65BC692-2CF5-4774-B56B-7967D9ADD68C}"/>
              </a:ext>
            </a:extLst>
          </p:cNvPr>
          <p:cNvSpPr txBox="1">
            <a:spLocks/>
          </p:cNvSpPr>
          <p:nvPr userDrawn="1"/>
        </p:nvSpPr>
        <p:spPr>
          <a:xfrm>
            <a:off x="434975" y="2543175"/>
            <a:ext cx="4808538" cy="1152525"/>
          </a:xfrm>
          <a:prstGeom prst="rect">
            <a:avLst/>
          </a:prstGeom>
        </p:spPr>
        <p:txBody>
          <a:bodyPr/>
          <a:lstStyle>
            <a:lvl1pPr>
              <a:defRPr sz="2800" b="0">
                <a:solidFill>
                  <a:schemeClr val="tx1">
                    <a:lumMod val="50000"/>
                  </a:schemeClr>
                </a:solidFill>
              </a:defRPr>
            </a:lvl1pPr>
          </a:lstStyle>
          <a:p>
            <a:pPr marL="341313" indent="-342900" eaLnBrk="0" hangingPunct="0">
              <a:spcBef>
                <a:spcPct val="20000"/>
              </a:spcBef>
              <a:buFont typeface="Arial" charset="0"/>
              <a:buNone/>
              <a:defRPr/>
            </a:pPr>
            <a:r>
              <a:rPr lang="cs-CZ" sz="2000" dirty="0" err="1">
                <a:latin typeface="Verdana" pitchFamily="34" charset="0"/>
                <a:ea typeface="Verdana" pitchFamily="34" charset="0"/>
              </a:rPr>
              <a:t>Claim</a:t>
            </a:r>
            <a:r>
              <a:rPr lang="cs-CZ" sz="2000" dirty="0">
                <a:latin typeface="Verdana" pitchFamily="34" charset="0"/>
                <a:ea typeface="Verdana" pitchFamily="34" charset="0"/>
              </a:rPr>
              <a:t> </a:t>
            </a:r>
            <a:r>
              <a:rPr lang="cs-CZ" sz="2000" dirty="0" err="1">
                <a:latin typeface="Verdana" pitchFamily="34" charset="0"/>
                <a:ea typeface="Verdana" pitchFamily="34" charset="0"/>
              </a:rPr>
              <a:t>from</a:t>
            </a:r>
            <a:r>
              <a:rPr lang="cs-CZ" sz="2000" dirty="0">
                <a:latin typeface="Verdana" pitchFamily="34" charset="0"/>
                <a:ea typeface="Verdana" pitchFamily="34" charset="0"/>
              </a:rPr>
              <a:t> </a:t>
            </a:r>
            <a:r>
              <a:rPr lang="cs-CZ" sz="2000" dirty="0" err="1">
                <a:latin typeface="Verdana" pitchFamily="34" charset="0"/>
                <a:ea typeface="Verdana" pitchFamily="34" charset="0"/>
              </a:rPr>
              <a:t>message</a:t>
            </a:r>
            <a:r>
              <a:rPr lang="cs-CZ" sz="2000" dirty="0">
                <a:latin typeface="Verdana" pitchFamily="34" charset="0"/>
                <a:ea typeface="Verdana" pitchFamily="34" charset="0"/>
              </a:rPr>
              <a:t> house.</a:t>
            </a:r>
            <a:endParaRPr lang="en-US" sz="2000" dirty="0">
              <a:latin typeface="Verdana" pitchFamily="34" charset="0"/>
              <a:ea typeface="Verdana" pitchFamily="34" charset="0"/>
            </a:endParaRPr>
          </a:p>
        </p:txBody>
      </p:sp>
      <p:sp>
        <p:nvSpPr>
          <p:cNvPr id="5" name="Zástupný symbol pro text 24">
            <a:extLst>
              <a:ext uri="{FF2B5EF4-FFF2-40B4-BE49-F238E27FC236}">
                <a16:creationId xmlns:a16="http://schemas.microsoft.com/office/drawing/2014/main" id="{7CF0CFC4-86CF-4C18-BC45-5E57FFDB36D1}"/>
              </a:ext>
            </a:extLst>
          </p:cNvPr>
          <p:cNvSpPr txBox="1">
            <a:spLocks/>
          </p:cNvSpPr>
          <p:nvPr userDrawn="1"/>
        </p:nvSpPr>
        <p:spPr>
          <a:xfrm>
            <a:off x="434975" y="1943100"/>
            <a:ext cx="4808538" cy="468313"/>
          </a:xfrm>
          <a:prstGeom prst="rect">
            <a:avLst/>
          </a:prstGeom>
        </p:spPr>
        <p:txBody>
          <a:bodyPr/>
          <a:lstStyle>
            <a:lvl1pPr>
              <a:defRPr sz="2800"/>
            </a:lvl1pPr>
          </a:lstStyle>
          <a:p>
            <a:pPr marL="341313" indent="-342900" eaLnBrk="0" hangingPunct="0">
              <a:spcBef>
                <a:spcPct val="20000"/>
              </a:spcBef>
              <a:buFont typeface="Arial" charset="0"/>
              <a:buNone/>
              <a:defRPr/>
            </a:pPr>
            <a:r>
              <a:rPr lang="cs-CZ" b="1" dirty="0" err="1">
                <a:solidFill>
                  <a:srgbClr val="005596"/>
                </a:solidFill>
                <a:latin typeface="Verdana" pitchFamily="34" charset="0"/>
                <a:ea typeface="Verdana" pitchFamily="34" charset="0"/>
                <a:cs typeface="Verdana" pitchFamily="34" charset="0"/>
              </a:rPr>
              <a:t>Product</a:t>
            </a:r>
            <a:r>
              <a:rPr lang="cs-CZ" b="1" dirty="0">
                <a:solidFill>
                  <a:srgbClr val="005596"/>
                </a:solidFill>
                <a:latin typeface="Verdana" pitchFamily="34" charset="0"/>
                <a:ea typeface="Verdana" pitchFamily="34" charset="0"/>
                <a:cs typeface="Verdana" pitchFamily="34" charset="0"/>
              </a:rPr>
              <a:t> </a:t>
            </a:r>
            <a:r>
              <a:rPr lang="cs-CZ" b="1" dirty="0" err="1">
                <a:solidFill>
                  <a:srgbClr val="005596"/>
                </a:solidFill>
                <a:latin typeface="Verdana" pitchFamily="34" charset="0"/>
                <a:ea typeface="Verdana" pitchFamily="34" charset="0"/>
                <a:cs typeface="Verdana" pitchFamily="34" charset="0"/>
              </a:rPr>
              <a:t>name</a:t>
            </a:r>
            <a:endParaRPr lang="en-US" b="1" dirty="0">
              <a:solidFill>
                <a:srgbClr val="005596"/>
              </a:solidFill>
              <a:latin typeface="Verdana" pitchFamily="34" charset="0"/>
              <a:ea typeface="Verdana" pitchFamily="34" charset="0"/>
              <a:cs typeface="Verdana" pitchFamily="34" charset="0"/>
            </a:endParaRPr>
          </a:p>
        </p:txBody>
      </p:sp>
    </p:spTree>
  </p:cSld>
  <p:clrMap bg1="lt1" tx1="dk1" bg2="lt2" tx2="dk2" accent1="accent1" accent2="accent2" accent3="accent3" accent4="accent4" accent5="accent5" accent6="accent6" hlink="hlink" folHlink="folHlink"/>
  <p:sldLayoutIdLst>
    <p:sldLayoutId id="2147485575" r:id="rId1"/>
    <p:sldLayoutId id="2147485576" r:id="rId2"/>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wrap="square" lIns="0" tIns="0" rIns="0" bIns="0" numCol="1" anchor="ctr" anchorCtr="0" compatLnSpc="1">
            <a:prstTxWarp prst="textNoShape">
              <a:avLst/>
            </a:prstTxWarp>
            <a:noAutofit/>
          </a:bodyPr>
          <a:lstStyle/>
          <a:p>
            <a:pPr lvl="0"/>
            <a:r>
              <a:rPr lang="cs-CZ"/>
              <a:t>Klepnutím lze upravit styl předlohy nadpisů.</a:t>
            </a:r>
            <a:endParaRPr lang="en-US"/>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43088082"/>
      </p:ext>
    </p:extLst>
  </p:cSld>
  <p:clrMap bg1="lt1" tx1="dk1" bg2="lt2" tx2="dk2" accent1="accent1" accent2="accent2" accent3="accent3" accent4="accent4" accent5="accent5" accent6="accent6" hlink="hlink" folHlink="folHlink"/>
  <p:sldLayoutIdLst>
    <p:sldLayoutId id="214748560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 id="2147485615" r:id="rId12"/>
    <p:sldLayoutId id="2147485616" r:id="rId13"/>
    <p:sldLayoutId id="2147485617" r:id="rId14"/>
    <p:sldLayoutId id="2147485618" r:id="rId15"/>
    <p:sldLayoutId id="2147485642" r:id="rId16"/>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wrap="square" lIns="0" tIns="0" rIns="0" bIns="0" numCol="1" anchor="ctr" anchorCtr="0" compatLnSpc="1">
            <a:prstTxWarp prst="textNoShape">
              <a:avLst/>
            </a:prstTxWarp>
            <a:noAutofit/>
          </a:bodyPr>
          <a:lstStyle/>
          <a:p>
            <a:pPr lvl="0"/>
            <a:r>
              <a:rPr lang="cs-CZ"/>
              <a:t>Klepnutím lze upravit styl předlohy nadpisů.</a:t>
            </a:r>
            <a:endParaRPr lang="en-US"/>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973625756"/>
      </p:ext>
    </p:extLst>
  </p:cSld>
  <p:clrMap bg1="lt1" tx1="dk1" bg2="lt2" tx2="dk2" accent1="accent1" accent2="accent2" accent3="accent3" accent4="accent4" accent5="accent5" accent6="accent6" hlink="hlink" folHlink="folHlink"/>
  <p:sldLayoutIdLst>
    <p:sldLayoutId id="2147485621" r:id="rId1"/>
    <p:sldLayoutId id="2147485622" r:id="rId2"/>
    <p:sldLayoutId id="2147485623" r:id="rId3"/>
    <p:sldLayoutId id="2147485624" r:id="rId4"/>
    <p:sldLayoutId id="2147485625" r:id="rId5"/>
    <p:sldLayoutId id="2147485626" r:id="rId6"/>
    <p:sldLayoutId id="2147485627" r:id="rId7"/>
    <p:sldLayoutId id="2147485628" r:id="rId8"/>
    <p:sldLayoutId id="2147485629" r:id="rId9"/>
    <p:sldLayoutId id="2147485630" r:id="rId10"/>
    <p:sldLayoutId id="2147485631" r:id="rId11"/>
    <p:sldLayoutId id="2147485632" r:id="rId12"/>
    <p:sldLayoutId id="2147485633" r:id="rId13"/>
    <p:sldLayoutId id="2147485634" r:id="rId14"/>
    <p:sldLayoutId id="2147485641" r:id="rId15"/>
  </p:sldLayoutIdLst>
  <p:transition>
    <p:fade/>
  </p:transition>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délník 8"/>
          <p:cNvSpPr/>
          <p:nvPr userDrawn="1"/>
        </p:nvSpPr>
        <p:spPr>
          <a:xfrm flipV="1">
            <a:off x="0" y="4549775"/>
            <a:ext cx="9144000" cy="555625"/>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052" name="Obrázek 9" descr="www.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w="9525">
            <a:noFill/>
            <a:miter lim="800000"/>
            <a:headEnd/>
            <a:tailEnd/>
          </a:ln>
        </p:spPr>
      </p:pic>
      <p:grpSp>
        <p:nvGrpSpPr>
          <p:cNvPr id="2054" name="Skupina 13"/>
          <p:cNvGrpSpPr>
            <a:grpSpLocks/>
          </p:cNvGrpSpPr>
          <p:nvPr userDrawn="1"/>
        </p:nvGrpSpPr>
        <p:grpSpPr bwMode="auto">
          <a:xfrm>
            <a:off x="0" y="211138"/>
            <a:ext cx="2659063" cy="247650"/>
            <a:chOff x="0" y="211138"/>
            <a:chExt cx="2659380" cy="247808"/>
          </a:xfrm>
        </p:grpSpPr>
        <p:sp>
          <p:nvSpPr>
            <p:cNvPr id="15" name="Obdélník 14"/>
            <p:cNvSpPr/>
            <p:nvPr/>
          </p:nvSpPr>
          <p:spPr bwMode="auto">
            <a:xfrm>
              <a:off x="0" y="211138"/>
              <a:ext cx="1871886" cy="2414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ovéPole 4"/>
            <p:cNvSpPr txBox="1">
              <a:spLocks noChangeArrowheads="1"/>
            </p:cNvSpPr>
            <p:nvPr/>
          </p:nvSpPr>
          <p:spPr bwMode="auto">
            <a:xfrm>
              <a:off x="304836" y="212726"/>
              <a:ext cx="2354544" cy="246220"/>
            </a:xfrm>
            <a:prstGeom prst="rect">
              <a:avLst/>
            </a:prstGeom>
            <a:noFill/>
            <a:ln w="9525">
              <a:noFill/>
              <a:miter lim="800000"/>
              <a:headEnd/>
              <a:tailEnd/>
            </a:ln>
          </p:spPr>
          <p:txBody>
            <a:bodyPr>
              <a:spAutoFit/>
            </a:bodyPr>
            <a:lstStyle/>
            <a:p>
              <a:pPr>
                <a:defRPr/>
              </a:pPr>
              <a:r>
                <a:rPr lang="cs-CZ" sz="1000" spc="100" dirty="0">
                  <a:solidFill>
                    <a:srgbClr val="95D7A0"/>
                  </a:solidFill>
                  <a:latin typeface="Verdana" pitchFamily="34" charset="0"/>
                </a:rPr>
                <a:t>ACCESS CONTROL</a:t>
              </a:r>
              <a:endParaRPr lang="en-US" sz="1000" spc="100" dirty="0">
                <a:solidFill>
                  <a:srgbClr val="95D7A0"/>
                </a:solidFill>
                <a:latin typeface="Verdana" pitchFamily="34" charset="0"/>
              </a:endParaRPr>
            </a:p>
          </p:txBody>
        </p:sp>
      </p:grpSp>
      <p:pic>
        <p:nvPicPr>
          <p:cNvPr id="10" name="Obrázek 9" descr="Logo2N_Blue_CMYK_300dpi.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45650" y="176402"/>
            <a:ext cx="738000" cy="564772"/>
          </a:xfrm>
          <a:prstGeom prst="rect">
            <a:avLst/>
          </a:prstGeom>
        </p:spPr>
      </p:pic>
    </p:spTree>
    <p:extLst>
      <p:ext uri="{BB962C8B-B14F-4D97-AF65-F5344CB8AC3E}">
        <p14:creationId xmlns:p14="http://schemas.microsoft.com/office/powerpoint/2010/main" val="2845670917"/>
      </p:ext>
    </p:extLst>
  </p:cSld>
  <p:clrMap bg1="lt1" tx1="dk1" bg2="lt2" tx2="dk2" accent1="accent1" accent2="accent2" accent3="accent3" accent4="accent4" accent5="accent5" accent6="accent6" hlink="hlink" folHlink="folHlink"/>
  <p:sldLayoutIdLst>
    <p:sldLayoutId id="2147485639" r:id="rId1"/>
    <p:sldLayoutId id="2147485640" r:id="rId2"/>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8.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21.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25.png"/><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29.png"/><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30.png"/><Relationship Id="rId5" Type="http://schemas.openxmlformats.org/officeDocument/2006/relationships/image" Target="../media/image117.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131.pn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08.png"/><Relationship Id="rId5" Type="http://schemas.openxmlformats.org/officeDocument/2006/relationships/image" Target="../media/image135.png"/><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jpeg"/><Relationship Id="rId1" Type="http://schemas.openxmlformats.org/officeDocument/2006/relationships/slideLayout" Target="../slideLayouts/slideLayout34.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139.png"/><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146.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49.png"/><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52.png"/><Relationship Id="rId4" Type="http://schemas.openxmlformats.org/officeDocument/2006/relationships/image" Target="../media/image151.png"/></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61.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163.jpg"/></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svg"/></Relationships>
</file>

<file path=ppt/slides/_rels/slide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5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79.jpeg"/></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4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 descr="main_screen (1).jpg">
            <a:extLst>
              <a:ext uri="{FF2B5EF4-FFF2-40B4-BE49-F238E27FC236}">
                <a16:creationId xmlns:a16="http://schemas.microsoft.com/office/drawing/2014/main" id="{BCA1975C-73E9-4385-BF68-38A0A3EE7B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noFill/>
            <a:miter lim="800000"/>
            <a:headEnd/>
            <a:tailEnd/>
          </a:ln>
        </p:spPr>
      </p:pic>
      <p:pic>
        <p:nvPicPr>
          <p:cNvPr id="3" name="Obrázek 6" descr="Logo2N_White_300dpi.png">
            <a:extLst>
              <a:ext uri="{FF2B5EF4-FFF2-40B4-BE49-F238E27FC236}">
                <a16:creationId xmlns:a16="http://schemas.microsoft.com/office/drawing/2014/main" id="{E6A729DF-E212-4256-A2D8-8E3D07C1B8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363" y="1177925"/>
            <a:ext cx="1160462" cy="887413"/>
          </a:xfrm>
          <a:prstGeom prst="rect">
            <a:avLst/>
          </a:prstGeom>
          <a:noFill/>
          <a:ln w="9525">
            <a:noFill/>
            <a:miter lim="800000"/>
            <a:headEnd/>
            <a:tailEnd/>
          </a:ln>
        </p:spPr>
      </p:pic>
      <p:sp>
        <p:nvSpPr>
          <p:cNvPr id="4" name="Obdélník 3">
            <a:extLst>
              <a:ext uri="{FF2B5EF4-FFF2-40B4-BE49-F238E27FC236}">
                <a16:creationId xmlns:a16="http://schemas.microsoft.com/office/drawing/2014/main" id="{449487D6-8B7E-49BF-81C4-1198A47003C6}"/>
              </a:ext>
            </a:extLst>
          </p:cNvPr>
          <p:cNvSpPr/>
          <p:nvPr/>
        </p:nvSpPr>
        <p:spPr>
          <a:xfrm>
            <a:off x="769938" y="1209675"/>
            <a:ext cx="46037" cy="33766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cs-CZ"/>
          </a:p>
        </p:txBody>
      </p:sp>
      <p:sp>
        <p:nvSpPr>
          <p:cNvPr id="5" name="Podnadpis 2">
            <a:extLst>
              <a:ext uri="{FF2B5EF4-FFF2-40B4-BE49-F238E27FC236}">
                <a16:creationId xmlns:a16="http://schemas.microsoft.com/office/drawing/2014/main" id="{2246E5F4-BD05-4B04-9C78-003CEF74B13F}"/>
              </a:ext>
            </a:extLst>
          </p:cNvPr>
          <p:cNvSpPr txBox="1">
            <a:spLocks/>
          </p:cNvSpPr>
          <p:nvPr/>
        </p:nvSpPr>
        <p:spPr bwMode="auto">
          <a:xfrm>
            <a:off x="1193800" y="2702283"/>
            <a:ext cx="6210300" cy="788987"/>
          </a:xfrm>
          <a:prstGeom prst="rect">
            <a:avLst/>
          </a:prstGeom>
          <a:noFill/>
          <a:ln w="9525">
            <a:noFill/>
            <a:miter lim="800000"/>
            <a:headEnd/>
            <a:tailEnd/>
          </a:ln>
        </p:spPr>
        <p:txBody>
          <a:bodyPr/>
          <a:lstStyle/>
          <a:p>
            <a:pPr marL="341313" indent="-342900" defTabSz="914400" eaLnBrk="0" hangingPunct="0">
              <a:spcBef>
                <a:spcPct val="20000"/>
              </a:spcBef>
              <a:buFont typeface="Arial" pitchFamily="34" charset="0"/>
              <a:buNone/>
            </a:pPr>
            <a:r>
              <a:rPr lang="cs-CZ" sz="3600" dirty="0">
                <a:solidFill>
                  <a:schemeClr val="bg1"/>
                </a:solidFill>
                <a:latin typeface="Verdana" pitchFamily="34" charset="0"/>
              </a:rPr>
              <a:t>#1 in IP </a:t>
            </a:r>
            <a:r>
              <a:rPr lang="cs-CZ" sz="3600" dirty="0" err="1">
                <a:solidFill>
                  <a:schemeClr val="bg1"/>
                </a:solidFill>
                <a:latin typeface="Verdana" pitchFamily="34" charset="0"/>
              </a:rPr>
              <a:t>intercoms</a:t>
            </a:r>
            <a:endParaRPr lang="cs-CZ" sz="3600" dirty="0">
              <a:solidFill>
                <a:schemeClr val="bg1"/>
              </a:solidFill>
              <a:latin typeface="Verdana" pitchFamily="34" charset="0"/>
            </a:endParaRPr>
          </a:p>
          <a:p>
            <a:pPr marL="341313" indent="-342900" defTabSz="914400" eaLnBrk="0" hangingPunct="0">
              <a:spcBef>
                <a:spcPct val="20000"/>
              </a:spcBef>
              <a:buFont typeface="Arial" pitchFamily="34" charset="0"/>
              <a:buNone/>
            </a:pPr>
            <a:endParaRPr lang="cs-CZ" sz="3600" dirty="0">
              <a:solidFill>
                <a:schemeClr val="bg1"/>
              </a:solidFill>
              <a:latin typeface="Verdana" pitchFamily="34" charset="0"/>
            </a:endParaRPr>
          </a:p>
        </p:txBody>
      </p:sp>
    </p:spTree>
    <p:extLst>
      <p:ext uri="{BB962C8B-B14F-4D97-AF65-F5344CB8AC3E}">
        <p14:creationId xmlns:p14="http://schemas.microsoft.com/office/powerpoint/2010/main" val="3110981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Zástupný symbol pro text 37">
            <a:extLst>
              <a:ext uri="{FF2B5EF4-FFF2-40B4-BE49-F238E27FC236}">
                <a16:creationId xmlns:a16="http://schemas.microsoft.com/office/drawing/2014/main" id="{D25E8072-C2F9-40B8-93C9-64199D0FFC1E}"/>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6633" name="Zástupný symbol pro text 38">
            <a:extLst>
              <a:ext uri="{FF2B5EF4-FFF2-40B4-BE49-F238E27FC236}">
                <a16:creationId xmlns:a16="http://schemas.microsoft.com/office/drawing/2014/main" id="{5CD73C26-F40C-4E00-9BF0-B3FFADCB1BF6}"/>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dirty="0">
                <a:solidFill>
                  <a:srgbClr val="2C2C2C"/>
                </a:solidFill>
              </a:rPr>
              <a:t>PRODUCT VARIANTS - MODULES</a:t>
            </a:r>
            <a:endParaRPr lang="en-US" altLang="cs-CZ" cap="none" dirty="0">
              <a:solidFill>
                <a:srgbClr val="2C2C2C"/>
              </a:solidFill>
            </a:endParaRPr>
          </a:p>
        </p:txBody>
      </p:sp>
      <p:grpSp>
        <p:nvGrpSpPr>
          <p:cNvPr id="2" name="Skupina 1">
            <a:extLst>
              <a:ext uri="{FF2B5EF4-FFF2-40B4-BE49-F238E27FC236}">
                <a16:creationId xmlns:a16="http://schemas.microsoft.com/office/drawing/2014/main" id="{D824FCDC-94E0-E3E0-21F4-8239441E8A69}"/>
              </a:ext>
            </a:extLst>
          </p:cNvPr>
          <p:cNvGrpSpPr/>
          <p:nvPr/>
        </p:nvGrpSpPr>
        <p:grpSpPr>
          <a:xfrm>
            <a:off x="732019" y="1454338"/>
            <a:ext cx="7668000" cy="1329978"/>
            <a:chOff x="732019" y="1454338"/>
            <a:chExt cx="7668000" cy="1329978"/>
          </a:xfrm>
        </p:grpSpPr>
        <p:sp>
          <p:nvSpPr>
            <p:cNvPr id="13" name="Obdélník 12">
              <a:extLst>
                <a:ext uri="{FF2B5EF4-FFF2-40B4-BE49-F238E27FC236}">
                  <a16:creationId xmlns:a16="http://schemas.microsoft.com/office/drawing/2014/main" id="{805F691F-8353-4C98-B9E0-FB17E820EB3F}"/>
                </a:ext>
              </a:extLst>
            </p:cNvPr>
            <p:cNvSpPr/>
            <p:nvPr/>
          </p:nvSpPr>
          <p:spPr bwMode="auto">
            <a:xfrm>
              <a:off x="732019" y="1524316"/>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FA30B5D9-A4C4-4D3A-AEE9-FFC0FCA3CBF0}"/>
                </a:ext>
              </a:extLst>
            </p:cNvPr>
            <p:cNvSpPr/>
            <p:nvPr/>
          </p:nvSpPr>
          <p:spPr bwMode="auto">
            <a:xfrm>
              <a:off x="2310448" y="1524316"/>
              <a:ext cx="1352715"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82949795-A7B4-4A2E-A868-5C9F710CD893}"/>
                </a:ext>
              </a:extLst>
            </p:cNvPr>
            <p:cNvSpPr/>
            <p:nvPr/>
          </p:nvSpPr>
          <p:spPr bwMode="auto">
            <a:xfrm>
              <a:off x="3888878" y="1524316"/>
              <a:ext cx="1354283"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2F88EB8E-9173-46BC-B066-599E0C38422A}"/>
                </a:ext>
              </a:extLst>
            </p:cNvPr>
            <p:cNvSpPr/>
            <p:nvPr/>
          </p:nvSpPr>
          <p:spPr bwMode="auto">
            <a:xfrm>
              <a:off x="5468875" y="1524316"/>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A55A4E2F-0BD5-4D22-A63B-2975E2BD4E41}"/>
                </a:ext>
              </a:extLst>
            </p:cNvPr>
            <p:cNvSpPr/>
            <p:nvPr/>
          </p:nvSpPr>
          <p:spPr bwMode="auto">
            <a:xfrm>
              <a:off x="7047304" y="1524316"/>
              <a:ext cx="1352715"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635" name="Picture 2" descr="https://www.2n.cz/documents/22902/623072/9155032_9155033_9155040_9155042_rfid_reader_213x200.png/2f311db0-62db-4116-bdee-c05e179467e2?t=1484571315142">
              <a:extLst>
                <a:ext uri="{FF2B5EF4-FFF2-40B4-BE49-F238E27FC236}">
                  <a16:creationId xmlns:a16="http://schemas.microsoft.com/office/drawing/2014/main" id="{7A1636B6-F1D4-40CC-9E6D-71B2D916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233" y="1525527"/>
              <a:ext cx="1260000" cy="11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Z:\Products\Intercoms\IP &amp; LTE Intercoms\2N IP Verso\Photos\Modules &amp; Accessories\Touch Display\9155036_ip_verso_touch_display_photo_front_lq.png">
              <a:extLst>
                <a:ext uri="{FF2B5EF4-FFF2-40B4-BE49-F238E27FC236}">
                  <a16:creationId xmlns:a16="http://schemas.microsoft.com/office/drawing/2014/main" id="{0AAD7F3F-70F8-44A9-ACBC-487076BF2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50" y="1578532"/>
              <a:ext cx="972000" cy="11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57C56915-2B53-4FE5-A8AE-2594C1444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805" y="1454338"/>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0BA8930F-2896-44E5-BA22-95E2CD4B7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019" y="1492423"/>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ttps://www.2n.cz/documents/22902/623072/9155031_keypad_213x200.png/7a15642d-c8f0-43a3-a961-1ff3867515a2?t=1484214766911">
              <a:extLst>
                <a:ext uri="{FF2B5EF4-FFF2-40B4-BE49-F238E27FC236}">
                  <a16:creationId xmlns:a16="http://schemas.microsoft.com/office/drawing/2014/main" id="{500CA52C-1D3A-45F8-899A-2230E9EED1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1161" y="152372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Skupina 2">
            <a:extLst>
              <a:ext uri="{FF2B5EF4-FFF2-40B4-BE49-F238E27FC236}">
                <a16:creationId xmlns:a16="http://schemas.microsoft.com/office/drawing/2014/main" id="{E1DAC620-DCA7-D12C-82DB-811864570A4B}"/>
              </a:ext>
            </a:extLst>
          </p:cNvPr>
          <p:cNvGrpSpPr/>
          <p:nvPr/>
        </p:nvGrpSpPr>
        <p:grpSpPr>
          <a:xfrm>
            <a:off x="738000" y="3015137"/>
            <a:ext cx="6168164" cy="1260000"/>
            <a:chOff x="738000" y="3015137"/>
            <a:chExt cx="6168164" cy="1260000"/>
          </a:xfrm>
        </p:grpSpPr>
        <p:grpSp>
          <p:nvGrpSpPr>
            <p:cNvPr id="20" name="Skupina 10">
              <a:extLst>
                <a:ext uri="{FF2B5EF4-FFF2-40B4-BE49-F238E27FC236}">
                  <a16:creationId xmlns:a16="http://schemas.microsoft.com/office/drawing/2014/main" id="{9A7F2E10-64AF-4A8E-A642-281980C90B83}"/>
                </a:ext>
              </a:extLst>
            </p:cNvPr>
            <p:cNvGrpSpPr>
              <a:grpSpLocks/>
            </p:cNvGrpSpPr>
            <p:nvPr/>
          </p:nvGrpSpPr>
          <p:grpSpPr bwMode="auto">
            <a:xfrm>
              <a:off x="738000" y="3015137"/>
              <a:ext cx="6089572" cy="1260000"/>
              <a:chOff x="576264" y="1616075"/>
              <a:chExt cx="6168698" cy="1579563"/>
            </a:xfrm>
          </p:grpSpPr>
          <p:sp>
            <p:nvSpPr>
              <p:cNvPr id="21" name="Obdélník 20">
                <a:extLst>
                  <a:ext uri="{FF2B5EF4-FFF2-40B4-BE49-F238E27FC236}">
                    <a16:creationId xmlns:a16="http://schemas.microsoft.com/office/drawing/2014/main" id="{93D72A1E-94B0-48BC-811B-5D6B08D83D00}"/>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bdélník 21">
                <a:extLst>
                  <a:ext uri="{FF2B5EF4-FFF2-40B4-BE49-F238E27FC236}">
                    <a16:creationId xmlns:a16="http://schemas.microsoft.com/office/drawing/2014/main" id="{6E10896A-919B-4A68-8D88-EDFE1A9ADCBC}"/>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bdélník 22">
                <a:extLst>
                  <a:ext uri="{FF2B5EF4-FFF2-40B4-BE49-F238E27FC236}">
                    <a16:creationId xmlns:a16="http://schemas.microsoft.com/office/drawing/2014/main" id="{96F344A4-8074-4D31-8E2C-5EB13D7A4103}"/>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bdélník 23">
                <a:extLst>
                  <a:ext uri="{FF2B5EF4-FFF2-40B4-BE49-F238E27FC236}">
                    <a16:creationId xmlns:a16="http://schemas.microsoft.com/office/drawing/2014/main" id="{DF29C4CD-1203-43A2-B70C-6A555C139359}"/>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8" name="Picture 24" descr="https://www.2n.cz/documents/22902/623072/9155030_infopanel_213x200.png/467496c2-e506-4199-8531-544af4d66366?t=1475151065483">
              <a:extLst>
                <a:ext uri="{FF2B5EF4-FFF2-40B4-BE49-F238E27FC236}">
                  <a16:creationId xmlns:a16="http://schemas.microsoft.com/office/drawing/2014/main" id="{650E4E39-3D2C-4C12-875B-C371FC6B5C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3062"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https://www.2n.cz/documents/22902/623072/9155035_5_buttons_213x200.png/cbb60076-4c56-4b84-83c6-32a239da2021?t=1475151066218">
              <a:extLst>
                <a:ext uri="{FF2B5EF4-FFF2-40B4-BE49-F238E27FC236}">
                  <a16:creationId xmlns:a16="http://schemas.microsoft.com/office/drawing/2014/main" id="{CC695253-7320-499A-B6ED-FED4B232DC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100"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https://www.2n.cz/documents/22902/623072/9155041_induction_loop_213x200.png/023f8b86-acdb-4ef3-8d57-7637e48012b2?t=1475151066948">
              <a:extLst>
                <a:ext uri="{FF2B5EF4-FFF2-40B4-BE49-F238E27FC236}">
                  <a16:creationId xmlns:a16="http://schemas.microsoft.com/office/drawing/2014/main" id="{96D85DD6-C518-4B27-8F4B-33D4912FBC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400"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https://www.2n.cz/documents/22902/442240/9155034_IO_module_213x200.png/3bcd5d1f-4e25-478c-980e-6fe4ecf87602?t=1484215035295">
              <a:extLst>
                <a:ext uri="{FF2B5EF4-FFF2-40B4-BE49-F238E27FC236}">
                  <a16:creationId xmlns:a16="http://schemas.microsoft.com/office/drawing/2014/main" id="{629904DD-3511-4214-A65E-671CEF6DC5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3998" y="3361232"/>
              <a:ext cx="935903" cy="8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4" descr="https://www.2n.cz/documents/22902/623072/9155038_tamper_213x200.png/0900d420-ca8d-4fba-8e8d-ab5c6869564f?t=1484213515117">
              <a:extLst>
                <a:ext uri="{FF2B5EF4-FFF2-40B4-BE49-F238E27FC236}">
                  <a16:creationId xmlns:a16="http://schemas.microsoft.com/office/drawing/2014/main" id="{F6DEA955-0991-4478-A351-FC06F36D95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7467" y="3015137"/>
              <a:ext cx="1058697" cy="9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33457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Obdélník 22">
            <a:extLst>
              <a:ext uri="{FF2B5EF4-FFF2-40B4-BE49-F238E27FC236}">
                <a16:creationId xmlns:a16="http://schemas.microsoft.com/office/drawing/2014/main" id="{F041D050-9D9A-4774-8219-1CD7D63404CE}"/>
              </a:ext>
            </a:extLst>
          </p:cNvPr>
          <p:cNvSpPr/>
          <p:nvPr/>
        </p:nvSpPr>
        <p:spPr bwMode="auto">
          <a:xfrm>
            <a:off x="6579055" y="1673111"/>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bdélník 20">
            <a:extLst>
              <a:ext uri="{FF2B5EF4-FFF2-40B4-BE49-F238E27FC236}">
                <a16:creationId xmlns:a16="http://schemas.microsoft.com/office/drawing/2014/main" id="{14270CAE-CBD8-45BE-8B0D-6549B9811706}"/>
              </a:ext>
            </a:extLst>
          </p:cNvPr>
          <p:cNvSpPr/>
          <p:nvPr/>
        </p:nvSpPr>
        <p:spPr bwMode="auto">
          <a:xfrm>
            <a:off x="858043"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3" name="Zástupný symbol pro text 13">
            <a:extLst>
              <a:ext uri="{FF2B5EF4-FFF2-40B4-BE49-F238E27FC236}">
                <a16:creationId xmlns:a16="http://schemas.microsoft.com/office/drawing/2014/main" id="{8D2B2F46-A9C7-4714-BE24-4A4C66F156EF}"/>
              </a:ext>
            </a:extLst>
          </p:cNvPr>
          <p:cNvSpPr txBox="1">
            <a:spLocks/>
          </p:cNvSpPr>
          <p:nvPr/>
        </p:nvSpPr>
        <p:spPr bwMode="auto">
          <a:xfrm>
            <a:off x="210341" y="3355975"/>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nickel</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9155101C</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5605" name="Zástupný symbol pro text 37">
            <a:extLst>
              <a:ext uri="{FF2B5EF4-FFF2-40B4-BE49-F238E27FC236}">
                <a16:creationId xmlns:a16="http://schemas.microsoft.com/office/drawing/2014/main" id="{5B4B9DA0-4CF3-4F7F-A79E-259D1349DC54}"/>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5606" name="Zástupný symbol pro text 38">
            <a:extLst>
              <a:ext uri="{FF2B5EF4-FFF2-40B4-BE49-F238E27FC236}">
                <a16:creationId xmlns:a16="http://schemas.microsoft.com/office/drawing/2014/main" id="{6A4B2EA8-9E64-4679-ADA2-9FA44AA9E5F7}"/>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MAIN UNITS</a:t>
            </a:r>
            <a:endParaRPr lang="en-US" altLang="cs-CZ" cap="none">
              <a:solidFill>
                <a:srgbClr val="2C2C2C"/>
              </a:solidFill>
            </a:endParaRPr>
          </a:p>
        </p:txBody>
      </p:sp>
      <p:pic>
        <p:nvPicPr>
          <p:cNvPr id="25607" name="Picture 20" descr="https://www.2n.cz/en_GB/documents/22902/623072/9155101_1_button_475x290.png/4c81827f-ef01-47f9-b1ae-0940a3ef4211?t=1484227100072">
            <a:extLst>
              <a:ext uri="{FF2B5EF4-FFF2-40B4-BE49-F238E27FC236}">
                <a16:creationId xmlns:a16="http://schemas.microsoft.com/office/drawing/2014/main" id="{F747BE8A-6449-42F7-9FCA-E6C23C8CB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6" y="1679575"/>
            <a:ext cx="26003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ástupný symbol pro text 13">
            <a:extLst>
              <a:ext uri="{FF2B5EF4-FFF2-40B4-BE49-F238E27FC236}">
                <a16:creationId xmlns:a16="http://schemas.microsoft.com/office/drawing/2014/main" id="{6237E95F-7F20-4522-AB92-E4D93636D2F3}"/>
              </a:ext>
            </a:extLst>
          </p:cNvPr>
          <p:cNvSpPr txBox="1">
            <a:spLocks/>
          </p:cNvSpPr>
          <p:nvPr/>
        </p:nvSpPr>
        <p:spPr bwMode="auto">
          <a:xfrm>
            <a:off x="3851503" y="3375707"/>
            <a:ext cx="3009900"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without</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nickel</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9155101</a:t>
            </a:r>
            <a:r>
              <a:rPr lang="cs-CZ" sz="1000" dirty="0">
                <a:solidFill>
                  <a:srgbClr val="2C2C2C"/>
                </a:solidFill>
                <a:latin typeface="Verdana" pitchFamily="34" charset="0"/>
              </a:rPr>
              <a:t> </a:t>
            </a:r>
          </a:p>
        </p:txBody>
      </p:sp>
      <p:sp>
        <p:nvSpPr>
          <p:cNvPr id="11" name="Obdélník 10">
            <a:extLst>
              <a:ext uri="{FF2B5EF4-FFF2-40B4-BE49-F238E27FC236}">
                <a16:creationId xmlns:a16="http://schemas.microsoft.com/office/drawing/2014/main" id="{9BE74F8C-336C-4065-811A-85539F5D7735}"/>
              </a:ext>
            </a:extLst>
          </p:cNvPr>
          <p:cNvSpPr/>
          <p:nvPr/>
        </p:nvSpPr>
        <p:spPr bwMode="auto">
          <a:xfrm>
            <a:off x="2763837" y="166642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bdélník 11">
            <a:extLst>
              <a:ext uri="{FF2B5EF4-FFF2-40B4-BE49-F238E27FC236}">
                <a16:creationId xmlns:a16="http://schemas.microsoft.com/office/drawing/2014/main" id="{C78AC8CB-9882-4098-BECD-5D3E8FA31C45}"/>
              </a:ext>
            </a:extLst>
          </p:cNvPr>
          <p:cNvSpPr/>
          <p:nvPr/>
        </p:nvSpPr>
        <p:spPr bwMode="auto">
          <a:xfrm>
            <a:off x="4672012" y="1679575"/>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5608" name="Picture 22" descr="https://www.2n.cz/cs_CZ/documents/22902/623072/9155101_1_button_475x290.png/4c81827f-ef01-47f9-b1ae-0940a3ef4211?t=1484227100072">
            <a:extLst>
              <a:ext uri="{FF2B5EF4-FFF2-40B4-BE49-F238E27FC236}">
                <a16:creationId xmlns:a16="http://schemas.microsoft.com/office/drawing/2014/main" id="{8622342D-F343-46A7-9C91-8860F21A9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147" y="1648958"/>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ástupný symbol pro text 13">
            <a:extLst>
              <a:ext uri="{FF2B5EF4-FFF2-40B4-BE49-F238E27FC236}">
                <a16:creationId xmlns:a16="http://schemas.microsoft.com/office/drawing/2014/main" id="{3A896167-7365-4D08-8DE5-3FAE62D13916}"/>
              </a:ext>
            </a:extLst>
          </p:cNvPr>
          <p:cNvSpPr txBox="1">
            <a:spLocks/>
          </p:cNvSpPr>
          <p:nvPr/>
        </p:nvSpPr>
        <p:spPr bwMode="auto">
          <a:xfrm>
            <a:off x="2116136" y="3388862"/>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black</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rPr>
              <a:t>9155101CB</a:t>
            </a:r>
          </a:p>
          <a:p>
            <a:pPr indent="-342900" algn="ctr" eaLnBrk="0" hangingPunct="0">
              <a:buFont typeface="Arial" pitchFamily="34" charset="0"/>
              <a:buNone/>
              <a:defRPr/>
            </a:pPr>
            <a:endParaRPr lang="cs-CZ" sz="1200" dirty="0">
              <a:solidFill>
                <a:srgbClr val="2C2C2C"/>
              </a:solidFill>
              <a:latin typeface="Verdana" pitchFamily="34" charset="0"/>
            </a:endParaRPr>
          </a:p>
          <a:p>
            <a:pPr indent="-342900" algn="ctr" eaLnBrk="0" hangingPunct="0">
              <a:buFont typeface="Arial" pitchFamily="34" charset="0"/>
              <a:buNone/>
              <a:defRPr/>
            </a:pPr>
            <a:r>
              <a:rPr lang="cs-CZ" sz="1200" dirty="0">
                <a:solidFill>
                  <a:schemeClr val="tx1">
                    <a:lumMod val="50000"/>
                  </a:schemeClr>
                </a:solidFill>
                <a:latin typeface="Verdana" pitchFamily="34" charset="0"/>
                <a:ea typeface="Verdana" pitchFamily="34" charset="0"/>
                <a:cs typeface="Verdana" pitchFamily="34" charset="0"/>
              </a:rPr>
              <a:t> </a:t>
            </a:r>
          </a:p>
        </p:txBody>
      </p:sp>
      <p:sp>
        <p:nvSpPr>
          <p:cNvPr id="14" name="Zástupný symbol pro text 13">
            <a:extLst>
              <a:ext uri="{FF2B5EF4-FFF2-40B4-BE49-F238E27FC236}">
                <a16:creationId xmlns:a16="http://schemas.microsoft.com/office/drawing/2014/main" id="{48F0041C-1BA8-4695-9B13-0BA98C3C3EE0}"/>
              </a:ext>
            </a:extLst>
          </p:cNvPr>
          <p:cNvSpPr txBox="1">
            <a:spLocks/>
          </p:cNvSpPr>
          <p:nvPr/>
        </p:nvSpPr>
        <p:spPr bwMode="auto">
          <a:xfrm>
            <a:off x="5757298" y="3388862"/>
            <a:ext cx="3009900"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without</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black</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rPr>
              <a:t> 9155101B</a:t>
            </a:r>
          </a:p>
        </p:txBody>
      </p:sp>
      <p:pic>
        <p:nvPicPr>
          <p:cNvPr id="15" name="Picture 22" descr="https://www.2n.cz/cs_CZ/documents/22902/623072/9155101_1_button_475x290.png/4c81827f-ef01-47f9-b1ae-0940a3ef4211?t=1484227100072">
            <a:extLst>
              <a:ext uri="{FF2B5EF4-FFF2-40B4-BE49-F238E27FC236}">
                <a16:creationId xmlns:a16="http://schemas.microsoft.com/office/drawing/2014/main" id="{5C19AA5B-5637-4CC8-B638-DC2D08194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873" y="1670843"/>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https://www.2n.cz/cs_CZ/documents/22902/623072/9155101_1_button_475x290.png/4c81827f-ef01-47f9-b1ae-0940a3ef4211?t=1484227100072">
            <a:extLst>
              <a:ext uri="{FF2B5EF4-FFF2-40B4-BE49-F238E27FC236}">
                <a16:creationId xmlns:a16="http://schemas.microsoft.com/office/drawing/2014/main" id="{4F7365F8-4F24-4FEC-8546-A34EE12B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942" y="1679575"/>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626" name="Skupina 10">
            <a:extLst>
              <a:ext uri="{FF2B5EF4-FFF2-40B4-BE49-F238E27FC236}">
                <a16:creationId xmlns:a16="http://schemas.microsoft.com/office/drawing/2014/main" id="{691389B4-2CED-4873-BA7A-A567AFFBAA4C}"/>
              </a:ext>
            </a:extLst>
          </p:cNvPr>
          <p:cNvGrpSpPr>
            <a:grpSpLocks/>
          </p:cNvGrpSpPr>
          <p:nvPr/>
        </p:nvGrpSpPr>
        <p:grpSpPr bwMode="auto">
          <a:xfrm>
            <a:off x="1480468" y="1825625"/>
            <a:ext cx="6167437" cy="1579563"/>
            <a:chOff x="2175203" y="1616075"/>
            <a:chExt cx="6168697" cy="1579563"/>
          </a:xfrm>
        </p:grpSpPr>
        <p:sp>
          <p:nvSpPr>
            <p:cNvPr id="14" name="Obdélník 13">
              <a:extLst>
                <a:ext uri="{FF2B5EF4-FFF2-40B4-BE49-F238E27FC236}">
                  <a16:creationId xmlns:a16="http://schemas.microsoft.com/office/drawing/2014/main" id="{FA30B5D9-A4C4-4D3A-AEE9-FFC0FCA3CBF0}"/>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82949795-A7B4-4A2E-A868-5C9F710CD893}"/>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2F88EB8E-9173-46BC-B066-599E0C38422A}"/>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A55A4E2F-0BD5-4D22-A63B-2975E2BD4E41}"/>
                </a:ext>
              </a:extLst>
            </p:cNvPr>
            <p:cNvSpPr/>
            <p:nvPr/>
          </p:nvSpPr>
          <p:spPr>
            <a:xfrm>
              <a:off x="6973608"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628" name="Zástupný symbol pro text 13">
            <a:extLst>
              <a:ext uri="{FF2B5EF4-FFF2-40B4-BE49-F238E27FC236}">
                <a16:creationId xmlns:a16="http://schemas.microsoft.com/office/drawing/2014/main" id="{73894079-A135-4A22-8D35-DAABB9C23C2C}"/>
              </a:ext>
            </a:extLst>
          </p:cNvPr>
          <p:cNvSpPr txBox="1">
            <a:spLocks/>
          </p:cNvSpPr>
          <p:nvPr/>
        </p:nvSpPr>
        <p:spPr bwMode="auto">
          <a:xfrm>
            <a:off x="1345531" y="3548063"/>
            <a:ext cx="16510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1000" dirty="0">
                <a:solidFill>
                  <a:srgbClr val="2C2C2C"/>
                </a:solidFill>
                <a:latin typeface="Verdana" panose="020B0604030504040204" pitchFamily="34" charset="0"/>
              </a:rPr>
              <a:t>Touch Display</a:t>
            </a:r>
          </a:p>
          <a:p>
            <a:pPr algn="ctr"/>
            <a:endParaRPr lang="cs-CZ" altLang="cs-CZ" sz="1000" dirty="0">
              <a:solidFill>
                <a:srgbClr val="2C2C2C"/>
              </a:solidFill>
              <a:latin typeface="Verdana" panose="020B0604030504040204" pitchFamily="34" charset="0"/>
            </a:endParaRPr>
          </a:p>
          <a:p>
            <a:pPr algn="ctr"/>
            <a:r>
              <a:rPr lang="cs-CZ" altLang="cs-CZ" sz="1000" b="1" dirty="0">
                <a:solidFill>
                  <a:srgbClr val="2C2C2C"/>
                </a:solidFill>
                <a:latin typeface="Verdana" panose="020B0604030504040204" pitchFamily="34" charset="0"/>
              </a:rPr>
              <a:t>9155036</a:t>
            </a:r>
          </a:p>
        </p:txBody>
      </p:sp>
      <p:sp>
        <p:nvSpPr>
          <p:cNvPr id="31749" name="Zástupný symbol pro text 13">
            <a:extLst>
              <a:ext uri="{FF2B5EF4-FFF2-40B4-BE49-F238E27FC236}">
                <a16:creationId xmlns:a16="http://schemas.microsoft.com/office/drawing/2014/main" id="{DA3892B8-2022-4346-8297-9DE5ED794EEA}"/>
              </a:ext>
            </a:extLst>
          </p:cNvPr>
          <p:cNvSpPr txBox="1">
            <a:spLocks/>
          </p:cNvSpPr>
          <p:nvPr/>
        </p:nvSpPr>
        <p:spPr bwMode="auto">
          <a:xfrm>
            <a:off x="2850481" y="3548063"/>
            <a:ext cx="1828800"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rPr>
              <a:t>RFID </a:t>
            </a:r>
            <a:r>
              <a:rPr lang="cs-CZ" sz="1000" dirty="0" err="1">
                <a:solidFill>
                  <a:srgbClr val="2C2C2C"/>
                </a:solidFill>
                <a:latin typeface="Verdana" pitchFamily="34" charset="0"/>
              </a:rPr>
              <a:t>card</a:t>
            </a:r>
            <a:r>
              <a:rPr lang="cs-CZ" sz="1000" dirty="0">
                <a:solidFill>
                  <a:srgbClr val="2C2C2C"/>
                </a:solidFill>
                <a:latin typeface="Verdana" pitchFamily="34" charset="0"/>
              </a:rPr>
              <a:t> </a:t>
            </a:r>
            <a:r>
              <a:rPr lang="cs-CZ" sz="1000" dirty="0" err="1">
                <a:solidFill>
                  <a:srgbClr val="2C2C2C"/>
                </a:solidFill>
                <a:latin typeface="Verdana" pitchFamily="34" charset="0"/>
              </a:rPr>
              <a:t>reader</a:t>
            </a:r>
            <a:r>
              <a:rPr lang="cs-CZ" sz="1000" dirty="0">
                <a:solidFill>
                  <a:srgbClr val="2C2C2C"/>
                </a:solidFill>
                <a:latin typeface="Verdana" pitchFamily="34" charset="0"/>
              </a:rPr>
              <a:t> 125kHz</a:t>
            </a: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9155032</a:t>
            </a:r>
          </a:p>
        </p:txBody>
      </p:sp>
      <p:sp>
        <p:nvSpPr>
          <p:cNvPr id="31750" name="Zástupný symbol pro text 13">
            <a:extLst>
              <a:ext uri="{FF2B5EF4-FFF2-40B4-BE49-F238E27FC236}">
                <a16:creationId xmlns:a16="http://schemas.microsoft.com/office/drawing/2014/main" id="{893015F8-C651-42C3-83AD-6EC53E6F219C}"/>
              </a:ext>
            </a:extLst>
          </p:cNvPr>
          <p:cNvSpPr txBox="1">
            <a:spLocks/>
          </p:cNvSpPr>
          <p:nvPr/>
        </p:nvSpPr>
        <p:spPr bwMode="auto">
          <a:xfrm>
            <a:off x="4547519" y="3548063"/>
            <a:ext cx="1595437" cy="919162"/>
          </a:xfrm>
          <a:prstGeom prst="rect">
            <a:avLst/>
          </a:prstGeom>
          <a:noFill/>
          <a:ln w="9525">
            <a:noFill/>
            <a:miter lim="800000"/>
            <a:headEnd/>
            <a:tailEnd/>
          </a:ln>
        </p:spPr>
        <p:txBody>
          <a:bodyPr/>
          <a:lstStyle/>
          <a:p>
            <a:pPr indent="-342900" algn="ctr" eaLnBrk="0" hangingPunct="0">
              <a:defRPr/>
            </a:pPr>
            <a:r>
              <a:rPr lang="cs-CZ" sz="1000">
                <a:solidFill>
                  <a:srgbClr val="2C2C2C"/>
                </a:solidFill>
                <a:latin typeface="Verdana" pitchFamily="34" charset="0"/>
              </a:rPr>
              <a:t>RFID card reader 13.56MHz NFC</a:t>
            </a:r>
          </a:p>
          <a:p>
            <a:pPr indent="-342900" algn="ctr" eaLnBrk="0" hangingPunct="0">
              <a:defRPr/>
            </a:pPr>
            <a:endParaRPr lang="cs-CZ" sz="1000">
              <a:solidFill>
                <a:srgbClr val="2C2C2C"/>
              </a:solidFill>
              <a:latin typeface="Verdana" pitchFamily="34" charset="0"/>
            </a:endParaRPr>
          </a:p>
          <a:p>
            <a:pPr indent="-342900" algn="ctr" eaLnBrk="0" hangingPunct="0">
              <a:defRPr/>
            </a:pPr>
            <a:r>
              <a:rPr lang="cs-CZ" sz="1000" b="1">
                <a:solidFill>
                  <a:schemeClr val="tx1">
                    <a:lumMod val="50000"/>
                  </a:schemeClr>
                </a:solidFill>
                <a:latin typeface="Verdana" pitchFamily="34" charset="0"/>
                <a:ea typeface="Verdana" pitchFamily="34" charset="0"/>
                <a:cs typeface="Verdana" pitchFamily="34" charset="0"/>
              </a:rPr>
              <a:t>91550942</a:t>
            </a:r>
            <a:endParaRPr lang="cs-CZ" sz="1000" b="1" dirty="0">
              <a:solidFill>
                <a:schemeClr val="tx1">
                  <a:lumMod val="50000"/>
                </a:schemeClr>
              </a:solidFill>
              <a:latin typeface="Verdana" pitchFamily="34" charset="0"/>
              <a:ea typeface="Verdana" pitchFamily="34" charset="0"/>
              <a:cs typeface="Verdana" pitchFamily="34" charset="0"/>
            </a:endParaRPr>
          </a:p>
        </p:txBody>
      </p:sp>
      <p:sp>
        <p:nvSpPr>
          <p:cNvPr id="31751" name="Zástupný symbol pro text 13">
            <a:extLst>
              <a:ext uri="{FF2B5EF4-FFF2-40B4-BE49-F238E27FC236}">
                <a16:creationId xmlns:a16="http://schemas.microsoft.com/office/drawing/2014/main" id="{41D87984-45AD-414C-88CE-B3798362B63C}"/>
              </a:ext>
            </a:extLst>
          </p:cNvPr>
          <p:cNvSpPr txBox="1">
            <a:spLocks/>
          </p:cNvSpPr>
          <p:nvPr/>
        </p:nvSpPr>
        <p:spPr bwMode="auto">
          <a:xfrm>
            <a:off x="6142956" y="3548063"/>
            <a:ext cx="1701800"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Secured</a:t>
            </a:r>
            <a:r>
              <a:rPr lang="cs-CZ" sz="1000" dirty="0">
                <a:solidFill>
                  <a:srgbClr val="2C2C2C"/>
                </a:solidFill>
                <a:latin typeface="Verdana" pitchFamily="34" charset="0"/>
              </a:rPr>
              <a:t> RFID </a:t>
            </a:r>
            <a:r>
              <a:rPr lang="cs-CZ" sz="1000" dirty="0" err="1">
                <a:solidFill>
                  <a:srgbClr val="2C2C2C"/>
                </a:solidFill>
                <a:latin typeface="Verdana" pitchFamily="34" charset="0"/>
              </a:rPr>
              <a:t>card</a:t>
            </a:r>
            <a:r>
              <a:rPr lang="cs-CZ" sz="1000" dirty="0">
                <a:solidFill>
                  <a:srgbClr val="2C2C2C"/>
                </a:solidFill>
                <a:latin typeface="Verdana" pitchFamily="34" charset="0"/>
              </a:rPr>
              <a:t> </a:t>
            </a:r>
            <a:r>
              <a:rPr lang="cs-CZ" sz="1000" dirty="0" err="1">
                <a:solidFill>
                  <a:srgbClr val="2C2C2C"/>
                </a:solidFill>
                <a:latin typeface="Verdana" pitchFamily="34" charset="0"/>
              </a:rPr>
              <a:t>reader</a:t>
            </a:r>
            <a:r>
              <a:rPr lang="cs-CZ" sz="1000" dirty="0">
                <a:solidFill>
                  <a:srgbClr val="2C2C2C"/>
                </a:solidFill>
                <a:latin typeface="Verdana" pitchFamily="34" charset="0"/>
              </a:rPr>
              <a:t> 13.56MHz</a:t>
            </a: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9155086</a:t>
            </a:r>
          </a:p>
        </p:txBody>
      </p:sp>
      <p:sp>
        <p:nvSpPr>
          <p:cNvPr id="26632" name="Zástupný symbol pro text 37">
            <a:extLst>
              <a:ext uri="{FF2B5EF4-FFF2-40B4-BE49-F238E27FC236}">
                <a16:creationId xmlns:a16="http://schemas.microsoft.com/office/drawing/2014/main" id="{D25E8072-C2F9-40B8-93C9-64199D0FFC1E}"/>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6633" name="Zástupný symbol pro text 38">
            <a:extLst>
              <a:ext uri="{FF2B5EF4-FFF2-40B4-BE49-F238E27FC236}">
                <a16:creationId xmlns:a16="http://schemas.microsoft.com/office/drawing/2014/main" id="{5CD73C26-F40C-4E00-9BF0-B3FFADCB1BF6}"/>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pic>
        <p:nvPicPr>
          <p:cNvPr id="26635" name="Picture 2" descr="https://www.2n.cz/documents/22902/623072/9155032_9155033_9155040_9155042_rfid_reader_213x200.png/2f311db0-62db-4116-bdee-c05e179467e2?t=1484571315142">
            <a:extLst>
              <a:ext uri="{FF2B5EF4-FFF2-40B4-BE49-F238E27FC236}">
                <a16:creationId xmlns:a16="http://schemas.microsoft.com/office/drawing/2014/main" id="{7A1636B6-F1D4-40CC-9E6D-71B2D916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531" y="1825625"/>
            <a:ext cx="15509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2" descr="https://www.2n.cz/documents/22902/623072/9155032_9155033_9155040_9155042_rfid_reader_213x200.png/2f311db0-62db-4116-bdee-c05e179467e2?t=1484571315142">
            <a:extLst>
              <a:ext uri="{FF2B5EF4-FFF2-40B4-BE49-F238E27FC236}">
                <a16:creationId xmlns:a16="http://schemas.microsoft.com/office/drawing/2014/main" id="{216212FF-0039-4624-BB1D-E10C6C25C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556"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2" descr="https://www.2n.cz/documents/22902/623072/9155032_9155033_9155040_9155042_rfid_reader_213x200.png/2f311db0-62db-4116-bdee-c05e179467e2?t=1484571315142">
            <a:extLst>
              <a:ext uri="{FF2B5EF4-FFF2-40B4-BE49-F238E27FC236}">
                <a16:creationId xmlns:a16="http://schemas.microsoft.com/office/drawing/2014/main" id="{FA2F0639-8BD7-491D-99E0-20E015B42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881"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Z:\Products\Intercoms\IP &amp; LTE Intercoms\2N IP Verso\Photos\Modules &amp; Accessories\Touch Display\9155036_ip_verso_touch_display_photo_front_lq.png">
            <a:extLst>
              <a:ext uri="{FF2B5EF4-FFF2-40B4-BE49-F238E27FC236}">
                <a16:creationId xmlns:a16="http://schemas.microsoft.com/office/drawing/2014/main" id="{0AAD7F3F-70F8-44A9-ACBC-487076BF2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194" y="1897063"/>
            <a:ext cx="11747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5574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50" name="Skupina 10">
            <a:extLst>
              <a:ext uri="{FF2B5EF4-FFF2-40B4-BE49-F238E27FC236}">
                <a16:creationId xmlns:a16="http://schemas.microsoft.com/office/drawing/2014/main" id="{DD4792A2-9769-4315-A9AE-F2A00ACD58C3}"/>
              </a:ext>
            </a:extLst>
          </p:cNvPr>
          <p:cNvGrpSpPr>
            <a:grpSpLocks/>
          </p:cNvGrpSpPr>
          <p:nvPr/>
        </p:nvGrpSpPr>
        <p:grpSpPr bwMode="auto">
          <a:xfrm>
            <a:off x="1470025" y="1825625"/>
            <a:ext cx="6167438" cy="1579563"/>
            <a:chOff x="576264" y="1616075"/>
            <a:chExt cx="6168698" cy="1579563"/>
          </a:xfrm>
        </p:grpSpPr>
        <p:sp>
          <p:nvSpPr>
            <p:cNvPr id="13" name="Obdélník 12">
              <a:extLst>
                <a:ext uri="{FF2B5EF4-FFF2-40B4-BE49-F238E27FC236}">
                  <a16:creationId xmlns:a16="http://schemas.microsoft.com/office/drawing/2014/main" id="{26CF7978-8162-4741-885D-D01A0D294D1A}"/>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AA014943-C6BD-4529-A6D8-1BAD050519B5}"/>
                </a:ext>
              </a:extLst>
            </p:cNvPr>
            <p:cNvSpPr/>
            <p:nvPr/>
          </p:nvSpPr>
          <p:spPr>
            <a:xfrm>
              <a:off x="2175204"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DCDA02BB-3FBF-468C-B2B8-50BE975B2A5D}"/>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E4CF4418-F23C-4677-992B-66C9349C9B9B}"/>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1747" name="Zástupný symbol pro text 13">
            <a:extLst>
              <a:ext uri="{FF2B5EF4-FFF2-40B4-BE49-F238E27FC236}">
                <a16:creationId xmlns:a16="http://schemas.microsoft.com/office/drawing/2014/main" id="{EC41F05C-03C8-4FFE-B05D-4519E0B4037B}"/>
              </a:ext>
            </a:extLst>
          </p:cNvPr>
          <p:cNvSpPr txBox="1">
            <a:spLocks/>
          </p:cNvSpPr>
          <p:nvPr/>
        </p:nvSpPr>
        <p:spPr bwMode="auto">
          <a:xfrm>
            <a:off x="1397000" y="3502819"/>
            <a:ext cx="1371600"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chemeClr val="tx1">
                    <a:lumMod val="50000"/>
                  </a:schemeClr>
                </a:solidFill>
                <a:latin typeface="Verdana" pitchFamily="34" charset="0"/>
                <a:ea typeface="Verdana" pitchFamily="34" charset="0"/>
                <a:cs typeface="Verdana" pitchFamily="34" charset="0"/>
              </a:rPr>
              <a:t>Bluetooth</a:t>
            </a:r>
            <a:r>
              <a:rPr lang="cs-CZ" sz="1000" dirty="0">
                <a:solidFill>
                  <a:schemeClr val="tx1">
                    <a:lumMod val="50000"/>
                  </a:schemeClr>
                </a:solidFill>
                <a:latin typeface="Verdana" pitchFamily="34" charset="0"/>
                <a:ea typeface="Verdana" pitchFamily="34" charset="0"/>
                <a:cs typeface="Verdana" pitchFamily="34" charset="0"/>
              </a:rPr>
              <a:t> &amp; RFID </a:t>
            </a:r>
            <a:r>
              <a:rPr lang="cs-CZ" sz="1000" dirty="0" err="1">
                <a:solidFill>
                  <a:schemeClr val="tx1">
                    <a:lumMod val="50000"/>
                  </a:schemeClr>
                </a:solidFill>
                <a:latin typeface="Verdana" pitchFamily="34" charset="0"/>
                <a:ea typeface="Verdana" pitchFamily="34" charset="0"/>
                <a:cs typeface="Verdana" pitchFamily="34" charset="0"/>
              </a:rPr>
              <a:t>Reader</a:t>
            </a:r>
            <a:r>
              <a:rPr lang="cs-CZ" sz="1000" dirty="0">
                <a:solidFill>
                  <a:schemeClr val="tx1">
                    <a:lumMod val="50000"/>
                  </a:schemeClr>
                </a:solidFill>
                <a:latin typeface="Verdana" pitchFamily="34" charset="0"/>
                <a:ea typeface="Verdana" pitchFamily="34" charset="0"/>
                <a:cs typeface="Verdana" pitchFamily="34" charset="0"/>
              </a:rPr>
              <a:t> 125 kHz, 13.56 MHz, NFC</a:t>
            </a:r>
          </a:p>
          <a:p>
            <a:pPr indent="-342900" algn="ctr" eaLnBrk="0" hangingPunct="0">
              <a:buFont typeface="Arial" pitchFamily="34" charset="0"/>
              <a:buNone/>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9155082</a:t>
            </a:r>
          </a:p>
        </p:txBody>
      </p:sp>
      <p:sp>
        <p:nvSpPr>
          <p:cNvPr id="26628" name="Zástupný symbol pro text 13">
            <a:extLst>
              <a:ext uri="{FF2B5EF4-FFF2-40B4-BE49-F238E27FC236}">
                <a16:creationId xmlns:a16="http://schemas.microsoft.com/office/drawing/2014/main" id="{CE87533D-F22A-4977-AFC4-FD4AD263EFCB}"/>
              </a:ext>
            </a:extLst>
          </p:cNvPr>
          <p:cNvSpPr txBox="1">
            <a:spLocks/>
          </p:cNvSpPr>
          <p:nvPr/>
        </p:nvSpPr>
        <p:spPr bwMode="auto">
          <a:xfrm>
            <a:off x="2830513" y="3502697"/>
            <a:ext cx="1778000"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Bluetooth</a:t>
            </a:r>
            <a:r>
              <a:rPr lang="cs-CZ" sz="1000" dirty="0">
                <a:solidFill>
                  <a:schemeClr val="tx1">
                    <a:lumMod val="50000"/>
                  </a:schemeClr>
                </a:solidFill>
                <a:latin typeface="Verdana" pitchFamily="34" charset="0"/>
                <a:ea typeface="Verdana" pitchFamily="34" charset="0"/>
                <a:cs typeface="Verdana" pitchFamily="34" charset="0"/>
              </a:rPr>
              <a:t> &amp; RFID </a:t>
            </a:r>
            <a:r>
              <a:rPr lang="cs-CZ" sz="1000" dirty="0" err="1">
                <a:solidFill>
                  <a:schemeClr val="tx1">
                    <a:lumMod val="50000"/>
                  </a:schemeClr>
                </a:solidFill>
                <a:latin typeface="Verdana" pitchFamily="34" charset="0"/>
                <a:ea typeface="Verdana" pitchFamily="34" charset="0"/>
                <a:cs typeface="Verdana" pitchFamily="34" charset="0"/>
              </a:rPr>
              <a:t>Reader</a:t>
            </a:r>
            <a:r>
              <a:rPr lang="cs-CZ" sz="1000" dirty="0">
                <a:solidFill>
                  <a:schemeClr val="tx1">
                    <a:lumMod val="50000"/>
                  </a:schemeClr>
                </a:solidFill>
                <a:latin typeface="Verdana" pitchFamily="34" charset="0"/>
                <a:ea typeface="Verdana" pitchFamily="34" charset="0"/>
                <a:cs typeface="Verdana" pitchFamily="34" charset="0"/>
              </a:rPr>
              <a:t> 125 kHz, </a:t>
            </a:r>
            <a:r>
              <a:rPr lang="cs-CZ" sz="1000" dirty="0" err="1">
                <a:solidFill>
                  <a:schemeClr val="tx1">
                    <a:lumMod val="50000"/>
                  </a:schemeClr>
                </a:solidFill>
                <a:latin typeface="Verdana" pitchFamily="34" charset="0"/>
                <a:ea typeface="Verdana" pitchFamily="34" charset="0"/>
                <a:cs typeface="Verdana" pitchFamily="34" charset="0"/>
              </a:rPr>
              <a:t>secured</a:t>
            </a:r>
            <a:r>
              <a:rPr lang="cs-CZ" sz="1000" dirty="0">
                <a:solidFill>
                  <a:schemeClr val="tx1">
                    <a:lumMod val="50000"/>
                  </a:schemeClr>
                </a:solidFill>
                <a:latin typeface="Verdana" pitchFamily="34" charset="0"/>
                <a:ea typeface="Verdana" pitchFamily="34" charset="0"/>
                <a:cs typeface="Verdana" pitchFamily="34" charset="0"/>
              </a:rPr>
              <a:t> 13.56 MHz, NFC</a:t>
            </a: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9155084</a:t>
            </a:r>
          </a:p>
        </p:txBody>
      </p:sp>
      <p:sp>
        <p:nvSpPr>
          <p:cNvPr id="31749" name="Zástupný symbol pro text 13">
            <a:extLst>
              <a:ext uri="{FF2B5EF4-FFF2-40B4-BE49-F238E27FC236}">
                <a16:creationId xmlns:a16="http://schemas.microsoft.com/office/drawing/2014/main" id="{BE402D5F-13CB-4320-80EE-333A03882CFA}"/>
              </a:ext>
            </a:extLst>
          </p:cNvPr>
          <p:cNvSpPr txBox="1">
            <a:spLocks/>
          </p:cNvSpPr>
          <p:nvPr/>
        </p:nvSpPr>
        <p:spPr bwMode="auto">
          <a:xfrm>
            <a:off x="4546602" y="3510391"/>
            <a:ext cx="1828800"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Touch</a:t>
            </a:r>
            <a:r>
              <a:rPr lang="cs-CZ" sz="1000" dirty="0">
                <a:solidFill>
                  <a:schemeClr val="tx1">
                    <a:lumMod val="50000"/>
                  </a:schemeClr>
                </a:solidFill>
                <a:latin typeface="Verdana" pitchFamily="34" charset="0"/>
                <a:ea typeface="Verdana" pitchFamily="34" charset="0"/>
                <a:cs typeface="Verdana" pitchFamily="34" charset="0"/>
              </a:rPr>
              <a:t> </a:t>
            </a:r>
            <a:r>
              <a:rPr lang="cs-CZ" sz="1000" dirty="0" err="1">
                <a:solidFill>
                  <a:schemeClr val="tx1">
                    <a:lumMod val="50000"/>
                  </a:schemeClr>
                </a:solidFill>
                <a:latin typeface="Verdana" pitchFamily="34" charset="0"/>
                <a:ea typeface="Verdana" pitchFamily="34" charset="0"/>
                <a:cs typeface="Verdana" pitchFamily="34" charset="0"/>
              </a:rPr>
              <a:t>Keypad</a:t>
            </a:r>
            <a:r>
              <a:rPr lang="cs-CZ" sz="1000" dirty="0">
                <a:solidFill>
                  <a:schemeClr val="tx1">
                    <a:lumMod val="50000"/>
                  </a:schemeClr>
                </a:solidFill>
                <a:latin typeface="Verdana" pitchFamily="34" charset="0"/>
                <a:ea typeface="Verdana" pitchFamily="34" charset="0"/>
                <a:cs typeface="Verdana" pitchFamily="34" charset="0"/>
              </a:rPr>
              <a:t> &amp; RFID </a:t>
            </a:r>
            <a:r>
              <a:rPr lang="cs-CZ" sz="1000" dirty="0" err="1">
                <a:solidFill>
                  <a:schemeClr val="tx1">
                    <a:lumMod val="50000"/>
                  </a:schemeClr>
                </a:solidFill>
                <a:latin typeface="Verdana" pitchFamily="34" charset="0"/>
                <a:ea typeface="Verdana" pitchFamily="34" charset="0"/>
                <a:cs typeface="Verdana" pitchFamily="34" charset="0"/>
              </a:rPr>
              <a:t>Reader</a:t>
            </a:r>
            <a:r>
              <a:rPr lang="cs-CZ" sz="1000" dirty="0">
                <a:solidFill>
                  <a:schemeClr val="tx1">
                    <a:lumMod val="50000"/>
                  </a:schemeClr>
                </a:solidFill>
                <a:latin typeface="Verdana" pitchFamily="34" charset="0"/>
                <a:ea typeface="Verdana" pitchFamily="34" charset="0"/>
                <a:cs typeface="Verdana" pitchFamily="34" charset="0"/>
              </a:rPr>
              <a:t> 125 kHz, 13.56 MHz, NFC</a:t>
            </a: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9155081</a:t>
            </a:r>
          </a:p>
        </p:txBody>
      </p:sp>
      <p:sp>
        <p:nvSpPr>
          <p:cNvPr id="31750" name="Zástupný symbol pro text 13">
            <a:extLst>
              <a:ext uri="{FF2B5EF4-FFF2-40B4-BE49-F238E27FC236}">
                <a16:creationId xmlns:a16="http://schemas.microsoft.com/office/drawing/2014/main" id="{693CD862-F261-4277-808F-EF4E8795D878}"/>
              </a:ext>
            </a:extLst>
          </p:cNvPr>
          <p:cNvSpPr txBox="1">
            <a:spLocks/>
          </p:cNvSpPr>
          <p:nvPr/>
        </p:nvSpPr>
        <p:spPr bwMode="auto">
          <a:xfrm>
            <a:off x="6319838" y="3494516"/>
            <a:ext cx="1771653"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Touch</a:t>
            </a:r>
            <a:r>
              <a:rPr lang="cs-CZ" sz="1000" dirty="0">
                <a:solidFill>
                  <a:schemeClr val="tx1">
                    <a:lumMod val="50000"/>
                  </a:schemeClr>
                </a:solidFill>
                <a:latin typeface="Verdana" pitchFamily="34" charset="0"/>
                <a:ea typeface="Verdana" pitchFamily="34" charset="0"/>
                <a:cs typeface="Verdana" pitchFamily="34" charset="0"/>
              </a:rPr>
              <a:t> </a:t>
            </a:r>
            <a:r>
              <a:rPr lang="cs-CZ" sz="1000" dirty="0" err="1">
                <a:solidFill>
                  <a:schemeClr val="tx1">
                    <a:lumMod val="50000"/>
                  </a:schemeClr>
                </a:solidFill>
                <a:latin typeface="Verdana" pitchFamily="34" charset="0"/>
                <a:ea typeface="Verdana" pitchFamily="34" charset="0"/>
                <a:cs typeface="Verdana" pitchFamily="34" charset="0"/>
              </a:rPr>
              <a:t>Keypad</a:t>
            </a:r>
            <a:r>
              <a:rPr lang="cs-CZ" sz="1000" dirty="0">
                <a:solidFill>
                  <a:schemeClr val="tx1">
                    <a:lumMod val="50000"/>
                  </a:schemeClr>
                </a:solidFill>
                <a:latin typeface="Verdana" pitchFamily="34" charset="0"/>
                <a:ea typeface="Verdana" pitchFamily="34" charset="0"/>
                <a:cs typeface="Verdana" pitchFamily="34" charset="0"/>
              </a:rPr>
              <a:t> &amp; RFID </a:t>
            </a:r>
            <a:r>
              <a:rPr lang="cs-CZ" sz="1000" dirty="0" err="1">
                <a:solidFill>
                  <a:schemeClr val="tx1">
                    <a:lumMod val="50000"/>
                  </a:schemeClr>
                </a:solidFill>
                <a:latin typeface="Verdana" pitchFamily="34" charset="0"/>
                <a:ea typeface="Verdana" pitchFamily="34" charset="0"/>
                <a:cs typeface="Verdana" pitchFamily="34" charset="0"/>
              </a:rPr>
              <a:t>Reader</a:t>
            </a:r>
            <a:r>
              <a:rPr lang="cs-CZ" sz="1000" dirty="0">
                <a:solidFill>
                  <a:schemeClr val="tx1">
                    <a:lumMod val="50000"/>
                  </a:schemeClr>
                </a:solidFill>
                <a:latin typeface="Verdana" pitchFamily="34" charset="0"/>
                <a:ea typeface="Verdana" pitchFamily="34" charset="0"/>
                <a:cs typeface="Verdana" pitchFamily="34" charset="0"/>
              </a:rPr>
              <a:t> 125 kHz, </a:t>
            </a:r>
            <a:r>
              <a:rPr lang="cs-CZ" sz="1000" dirty="0" err="1">
                <a:solidFill>
                  <a:schemeClr val="tx1">
                    <a:lumMod val="50000"/>
                  </a:schemeClr>
                </a:solidFill>
                <a:latin typeface="Verdana" pitchFamily="34" charset="0"/>
                <a:ea typeface="Verdana" pitchFamily="34" charset="0"/>
                <a:cs typeface="Verdana" pitchFamily="34" charset="0"/>
              </a:rPr>
              <a:t>secured</a:t>
            </a:r>
            <a:r>
              <a:rPr lang="cs-CZ" sz="1000" dirty="0">
                <a:solidFill>
                  <a:schemeClr val="tx1">
                    <a:lumMod val="50000"/>
                  </a:schemeClr>
                </a:solidFill>
                <a:latin typeface="Verdana" pitchFamily="34" charset="0"/>
                <a:ea typeface="Verdana" pitchFamily="34" charset="0"/>
                <a:cs typeface="Verdana" pitchFamily="34" charset="0"/>
              </a:rPr>
              <a:t> 13.56 MHz, NFC</a:t>
            </a: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9155083</a:t>
            </a:r>
          </a:p>
        </p:txBody>
      </p:sp>
      <p:sp>
        <p:nvSpPr>
          <p:cNvPr id="27655" name="Zástupný symbol pro text 37">
            <a:extLst>
              <a:ext uri="{FF2B5EF4-FFF2-40B4-BE49-F238E27FC236}">
                <a16:creationId xmlns:a16="http://schemas.microsoft.com/office/drawing/2014/main" id="{681BC976-0006-4AC9-9579-4442894BAAB9}"/>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7656" name="Zástupný symbol pro text 38">
            <a:extLst>
              <a:ext uri="{FF2B5EF4-FFF2-40B4-BE49-F238E27FC236}">
                <a16:creationId xmlns:a16="http://schemas.microsoft.com/office/drawing/2014/main" id="{04B010A9-979B-4B83-B774-935108EF2C81}"/>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pic>
        <p:nvPicPr>
          <p:cNvPr id="27657"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1F4330F1-ACB8-45C7-AE7E-96830E228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1825625"/>
            <a:ext cx="1905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7A12DC1F-04CF-4B58-8461-ADA4E2CE8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5625"/>
            <a:ext cx="1905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C945BCB5-7C2E-4EAB-A32E-88A0096BA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833563"/>
            <a:ext cx="1905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62FCA5BB-30A3-4AED-AA0F-3659B7891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513" y="1833563"/>
            <a:ext cx="1905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2485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674" name="Skupina 10">
            <a:extLst>
              <a:ext uri="{FF2B5EF4-FFF2-40B4-BE49-F238E27FC236}">
                <a16:creationId xmlns:a16="http://schemas.microsoft.com/office/drawing/2014/main" id="{9BEC4335-FAF4-4668-A06A-8F1737A87E33}"/>
              </a:ext>
            </a:extLst>
          </p:cNvPr>
          <p:cNvGrpSpPr>
            <a:grpSpLocks/>
          </p:cNvGrpSpPr>
          <p:nvPr/>
        </p:nvGrpSpPr>
        <p:grpSpPr bwMode="auto">
          <a:xfrm>
            <a:off x="688975" y="1825625"/>
            <a:ext cx="7766050" cy="1579563"/>
            <a:chOff x="576264" y="1616075"/>
            <a:chExt cx="7767636" cy="1579563"/>
          </a:xfrm>
        </p:grpSpPr>
        <p:sp>
          <p:nvSpPr>
            <p:cNvPr id="13" name="Obdélník 12">
              <a:extLst>
                <a:ext uri="{FF2B5EF4-FFF2-40B4-BE49-F238E27FC236}">
                  <a16:creationId xmlns:a16="http://schemas.microsoft.com/office/drawing/2014/main" id="{2030AE17-6038-4A80-936F-F2151B076DA4}"/>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6053F142-2BA4-4381-AFCF-9849618F4A59}"/>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1275AD73-33BA-478D-8435-586E6C31B950}"/>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72298B38-BCBC-4A7E-854C-6315F810F47D}"/>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141EEFC0-CE15-491D-AC2F-F37CC2684F31}"/>
                </a:ext>
              </a:extLst>
            </p:cNvPr>
            <p:cNvSpPr/>
            <p:nvPr/>
          </p:nvSpPr>
          <p:spPr>
            <a:xfrm>
              <a:off x="6973608"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2771" name="Zástupný symbol pro text 13">
            <a:extLst>
              <a:ext uri="{FF2B5EF4-FFF2-40B4-BE49-F238E27FC236}">
                <a16:creationId xmlns:a16="http://schemas.microsoft.com/office/drawing/2014/main" id="{CDF81D2B-7500-4EDA-B317-C946BF80D268}"/>
              </a:ext>
            </a:extLst>
          </p:cNvPr>
          <p:cNvSpPr txBox="1">
            <a:spLocks/>
          </p:cNvSpPr>
          <p:nvPr/>
        </p:nvSpPr>
        <p:spPr bwMode="auto">
          <a:xfrm>
            <a:off x="688975" y="3548063"/>
            <a:ext cx="13700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Keypad</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9155031</a:t>
            </a:r>
          </a:p>
        </p:txBody>
      </p:sp>
      <p:sp>
        <p:nvSpPr>
          <p:cNvPr id="32772" name="Zástupný symbol pro text 13">
            <a:extLst>
              <a:ext uri="{FF2B5EF4-FFF2-40B4-BE49-F238E27FC236}">
                <a16:creationId xmlns:a16="http://schemas.microsoft.com/office/drawing/2014/main" id="{4FF970AF-7858-45A6-B9C5-48E56B448D72}"/>
              </a:ext>
            </a:extLst>
          </p:cNvPr>
          <p:cNvSpPr txBox="1">
            <a:spLocks/>
          </p:cNvSpPr>
          <p:nvPr/>
        </p:nvSpPr>
        <p:spPr bwMode="auto">
          <a:xfrm>
            <a:off x="2287588" y="3548063"/>
            <a:ext cx="1370012"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rPr>
              <a:t>5 </a:t>
            </a:r>
            <a:r>
              <a:rPr lang="cs-CZ" sz="1000" dirty="0" err="1">
                <a:solidFill>
                  <a:srgbClr val="2C2C2C"/>
                </a:solidFill>
                <a:latin typeface="Verdana" pitchFamily="34" charset="0"/>
              </a:rPr>
              <a:t>Buttons</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9155035</a:t>
            </a:r>
          </a:p>
        </p:txBody>
      </p:sp>
      <p:sp>
        <p:nvSpPr>
          <p:cNvPr id="32773" name="Zástupný symbol pro text 13">
            <a:extLst>
              <a:ext uri="{FF2B5EF4-FFF2-40B4-BE49-F238E27FC236}">
                <a16:creationId xmlns:a16="http://schemas.microsoft.com/office/drawing/2014/main" id="{8032BDA6-C2FE-44A1-BF68-BD0D6486E25B}"/>
              </a:ext>
            </a:extLst>
          </p:cNvPr>
          <p:cNvSpPr txBox="1">
            <a:spLocks/>
          </p:cNvSpPr>
          <p:nvPr/>
        </p:nvSpPr>
        <p:spPr bwMode="auto">
          <a:xfrm>
            <a:off x="3887788" y="3548063"/>
            <a:ext cx="1370012"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Infopanel</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9155030</a:t>
            </a:r>
          </a:p>
        </p:txBody>
      </p:sp>
      <p:sp>
        <p:nvSpPr>
          <p:cNvPr id="32774" name="Zástupný symbol pro text 13">
            <a:extLst>
              <a:ext uri="{FF2B5EF4-FFF2-40B4-BE49-F238E27FC236}">
                <a16:creationId xmlns:a16="http://schemas.microsoft.com/office/drawing/2014/main" id="{6A7F4DE4-937E-402A-A38B-2BE7AF8CCA76}"/>
              </a:ext>
            </a:extLst>
          </p:cNvPr>
          <p:cNvSpPr txBox="1">
            <a:spLocks/>
          </p:cNvSpPr>
          <p:nvPr/>
        </p:nvSpPr>
        <p:spPr bwMode="auto">
          <a:xfrm>
            <a:off x="5384800" y="3555955"/>
            <a:ext cx="1549400"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Induction</a:t>
            </a:r>
            <a:r>
              <a:rPr lang="cs-CZ" sz="1000" dirty="0">
                <a:solidFill>
                  <a:srgbClr val="2C2C2C"/>
                </a:solidFill>
                <a:latin typeface="Verdana" pitchFamily="34" charset="0"/>
              </a:rPr>
              <a:t> </a:t>
            </a:r>
            <a:r>
              <a:rPr lang="cs-CZ" sz="1000" dirty="0" err="1">
                <a:solidFill>
                  <a:srgbClr val="2C2C2C"/>
                </a:solidFill>
                <a:latin typeface="Verdana" pitchFamily="34" charset="0"/>
              </a:rPr>
              <a:t>loop</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9155041</a:t>
            </a:r>
          </a:p>
          <a:p>
            <a:pPr indent="-342900" algn="ctr" eaLnBrk="0" hangingPunct="0">
              <a:defRPr/>
            </a:pPr>
            <a:endParaRPr lang="cs-CZ" sz="1600" dirty="0">
              <a:solidFill>
                <a:srgbClr val="2C2C2C"/>
              </a:solidFill>
              <a:latin typeface="Verdana" pitchFamily="34" charset="0"/>
            </a:endParaRPr>
          </a:p>
        </p:txBody>
      </p:sp>
      <p:sp>
        <p:nvSpPr>
          <p:cNvPr id="32775" name="Zástupný symbol pro text 13">
            <a:extLst>
              <a:ext uri="{FF2B5EF4-FFF2-40B4-BE49-F238E27FC236}">
                <a16:creationId xmlns:a16="http://schemas.microsoft.com/office/drawing/2014/main" id="{ACC92DEC-9807-48AE-953D-F6033EA47717}"/>
              </a:ext>
            </a:extLst>
          </p:cNvPr>
          <p:cNvSpPr txBox="1">
            <a:spLocks/>
          </p:cNvSpPr>
          <p:nvPr/>
        </p:nvSpPr>
        <p:spPr bwMode="auto">
          <a:xfrm>
            <a:off x="7085013" y="3548063"/>
            <a:ext cx="1370012"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rPr>
              <a:t>Blind Module</a:t>
            </a: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rgbClr val="2C2C2C"/>
                </a:solidFill>
                <a:latin typeface="Verdana" pitchFamily="34" charset="0"/>
              </a:rPr>
              <a:t>9155039</a:t>
            </a:r>
          </a:p>
        </p:txBody>
      </p:sp>
      <p:sp>
        <p:nvSpPr>
          <p:cNvPr id="28680" name="Zástupný symbol pro text 37">
            <a:extLst>
              <a:ext uri="{FF2B5EF4-FFF2-40B4-BE49-F238E27FC236}">
                <a16:creationId xmlns:a16="http://schemas.microsoft.com/office/drawing/2014/main" id="{46A43286-AA71-4230-BEDD-B96B6E3DA8B3}"/>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8681" name="Zástupný symbol pro text 38">
            <a:extLst>
              <a:ext uri="{FF2B5EF4-FFF2-40B4-BE49-F238E27FC236}">
                <a16:creationId xmlns:a16="http://schemas.microsoft.com/office/drawing/2014/main" id="{0F4E6AAC-4064-4DED-AF6C-2A61120E59E1}"/>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pic>
        <p:nvPicPr>
          <p:cNvPr id="28682" name="Picture 24" descr="https://www.2n.cz/documents/22902/623072/9155030_infopanel_213x200.png/467496c2-e506-4199-8531-544af4d66366?t=1475151065483">
            <a:extLst>
              <a:ext uri="{FF2B5EF4-FFF2-40B4-BE49-F238E27FC236}">
                <a16:creationId xmlns:a16="http://schemas.microsoft.com/office/drawing/2014/main" id="{7BAB54F6-6EF5-47CD-97E8-55CB735C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6" descr="https://www.2n.cz/documents/22902/623072/9155035_5_buttons_213x200.png/cbb60076-4c56-4b84-83c6-32a239da2021?t=1475151066218">
            <a:extLst>
              <a:ext uri="{FF2B5EF4-FFF2-40B4-BE49-F238E27FC236}">
                <a16:creationId xmlns:a16="http://schemas.microsoft.com/office/drawing/2014/main" id="{71740826-A076-41F2-823F-A467C4379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163"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8" descr="https://www.2n.cz/documents/22902/623072/9155041_induction_loop_213x200.png/023f8b86-acdb-4ef3-8d57-7637e48012b2?t=1475151066948">
            <a:extLst>
              <a:ext uri="{FF2B5EF4-FFF2-40B4-BE49-F238E27FC236}">
                <a16:creationId xmlns:a16="http://schemas.microsoft.com/office/drawing/2014/main" id="{2289ACC5-9D59-43E0-9A2A-033FEDF41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263"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descr="https://www.2n.cz/documents/22902/623072/9155031_keypad_213x200.png/7a15642d-c8f0-43a3-a961-1ff3867515a2?t=1484214766911">
            <a:extLst>
              <a:ext uri="{FF2B5EF4-FFF2-40B4-BE49-F238E27FC236}">
                <a16:creationId xmlns:a16="http://schemas.microsoft.com/office/drawing/2014/main" id="{B3BCF738-C312-4B61-BF95-0F43FB75F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13"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4" descr="https://www.2n.cz/documents/22902/623072/9155039_blind_module_213x200.png/0e9f9017-bcd5-49ec-b857-e4525c4902cd?t=1475151066782">
            <a:extLst>
              <a:ext uri="{FF2B5EF4-FFF2-40B4-BE49-F238E27FC236}">
                <a16:creationId xmlns:a16="http://schemas.microsoft.com/office/drawing/2014/main" id="{04A702CE-6E18-4390-BD89-464DCD589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7063" y="1825625"/>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6489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Zástupný symbol pro text 37">
            <a:extLst>
              <a:ext uri="{FF2B5EF4-FFF2-40B4-BE49-F238E27FC236}">
                <a16:creationId xmlns:a16="http://schemas.microsoft.com/office/drawing/2014/main" id="{3B7D5901-DCAC-4FFD-90F7-045A0BB10AB4}"/>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9699" name="Zástupný symbol pro text 38">
            <a:extLst>
              <a:ext uri="{FF2B5EF4-FFF2-40B4-BE49-F238E27FC236}">
                <a16:creationId xmlns:a16="http://schemas.microsoft.com/office/drawing/2014/main" id="{62553136-7A87-4721-A336-229F4B85FD93}"/>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grpSp>
        <p:nvGrpSpPr>
          <p:cNvPr id="29700" name="Skupina 15">
            <a:extLst>
              <a:ext uri="{FF2B5EF4-FFF2-40B4-BE49-F238E27FC236}">
                <a16:creationId xmlns:a16="http://schemas.microsoft.com/office/drawing/2014/main" id="{2F089161-4687-40E0-8219-FEC36DD42730}"/>
              </a:ext>
            </a:extLst>
          </p:cNvPr>
          <p:cNvGrpSpPr>
            <a:grpSpLocks/>
          </p:cNvGrpSpPr>
          <p:nvPr/>
        </p:nvGrpSpPr>
        <p:grpSpPr bwMode="auto">
          <a:xfrm>
            <a:off x="2162175" y="1539875"/>
            <a:ext cx="4822825" cy="2641600"/>
            <a:chOff x="628650" y="1825625"/>
            <a:chExt cx="4822825" cy="2641600"/>
          </a:xfrm>
        </p:grpSpPr>
        <p:grpSp>
          <p:nvGrpSpPr>
            <p:cNvPr id="29701" name="Skupina 10">
              <a:extLst>
                <a:ext uri="{FF2B5EF4-FFF2-40B4-BE49-F238E27FC236}">
                  <a16:creationId xmlns:a16="http://schemas.microsoft.com/office/drawing/2014/main" id="{8874A9A2-7E91-486E-BBFE-17330575CF1A}"/>
                </a:ext>
              </a:extLst>
            </p:cNvPr>
            <p:cNvGrpSpPr>
              <a:grpSpLocks/>
            </p:cNvGrpSpPr>
            <p:nvPr/>
          </p:nvGrpSpPr>
          <p:grpSpPr bwMode="auto">
            <a:xfrm>
              <a:off x="688975" y="1825625"/>
              <a:ext cx="4568825" cy="1579563"/>
              <a:chOff x="576264" y="1616075"/>
              <a:chExt cx="4569758" cy="1579563"/>
            </a:xfrm>
          </p:grpSpPr>
          <p:sp>
            <p:nvSpPr>
              <p:cNvPr id="13" name="Obdélník 12">
                <a:extLst>
                  <a:ext uri="{FF2B5EF4-FFF2-40B4-BE49-F238E27FC236}">
                    <a16:creationId xmlns:a16="http://schemas.microsoft.com/office/drawing/2014/main" id="{EC72B397-F07A-46B5-B943-58BD968DAAF3}"/>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452B0841-0257-4EDC-8816-93EBB81938ED}"/>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9914E1C1-A2AC-44B7-8F7A-A3B760FDA2D7}"/>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3795" name="Zástupný symbol pro text 13">
              <a:extLst>
                <a:ext uri="{FF2B5EF4-FFF2-40B4-BE49-F238E27FC236}">
                  <a16:creationId xmlns:a16="http://schemas.microsoft.com/office/drawing/2014/main" id="{219C7774-405A-46F8-8BB8-A77DAD9B7364}"/>
                </a:ext>
              </a:extLst>
            </p:cNvPr>
            <p:cNvSpPr txBox="1">
              <a:spLocks/>
            </p:cNvSpPr>
            <p:nvPr/>
          </p:nvSpPr>
          <p:spPr bwMode="auto">
            <a:xfrm>
              <a:off x="688975" y="3548063"/>
              <a:ext cx="13700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a:solidFill>
                    <a:srgbClr val="2C2C2C"/>
                  </a:solidFill>
                  <a:latin typeface="Verdana" pitchFamily="34" charset="0"/>
                </a:rPr>
                <a:t>I/O</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9155034</a:t>
              </a:r>
            </a:p>
          </p:txBody>
        </p:sp>
        <p:sp>
          <p:nvSpPr>
            <p:cNvPr id="33796" name="Zástupný symbol pro text 13">
              <a:extLst>
                <a:ext uri="{FF2B5EF4-FFF2-40B4-BE49-F238E27FC236}">
                  <a16:creationId xmlns:a16="http://schemas.microsoft.com/office/drawing/2014/main" id="{DABB5AE3-CE49-43F4-BFEA-01AAE6CAD125}"/>
                </a:ext>
              </a:extLst>
            </p:cNvPr>
            <p:cNvSpPr txBox="1">
              <a:spLocks/>
            </p:cNvSpPr>
            <p:nvPr/>
          </p:nvSpPr>
          <p:spPr bwMode="auto">
            <a:xfrm>
              <a:off x="2287588" y="3548063"/>
              <a:ext cx="1370012"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Wiegand</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9155037</a:t>
              </a:r>
            </a:p>
          </p:txBody>
        </p:sp>
        <p:sp>
          <p:nvSpPr>
            <p:cNvPr id="33797" name="Zástupný symbol pro text 13">
              <a:extLst>
                <a:ext uri="{FF2B5EF4-FFF2-40B4-BE49-F238E27FC236}">
                  <a16:creationId xmlns:a16="http://schemas.microsoft.com/office/drawing/2014/main" id="{DCC57BE9-8F68-4564-92CB-902B273EBAB3}"/>
                </a:ext>
              </a:extLst>
            </p:cNvPr>
            <p:cNvSpPr txBox="1">
              <a:spLocks/>
            </p:cNvSpPr>
            <p:nvPr/>
          </p:nvSpPr>
          <p:spPr bwMode="auto">
            <a:xfrm>
              <a:off x="3709988" y="3548063"/>
              <a:ext cx="1741487"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Tamper</a:t>
              </a:r>
              <a:r>
                <a:rPr lang="cs-CZ" sz="1000" dirty="0">
                  <a:solidFill>
                    <a:srgbClr val="2C2C2C"/>
                  </a:solidFill>
                  <a:latin typeface="Verdana" pitchFamily="34" charset="0"/>
                </a:rPr>
                <a:t> </a:t>
              </a:r>
              <a:r>
                <a:rPr lang="cs-CZ" sz="1000" dirty="0" err="1">
                  <a:solidFill>
                    <a:srgbClr val="2C2C2C"/>
                  </a:solidFill>
                  <a:latin typeface="Verdana" pitchFamily="34" charset="0"/>
                </a:rPr>
                <a:t>switch</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9155038</a:t>
              </a:r>
              <a:r>
                <a:rPr lang="cs-CZ" sz="1000" dirty="0">
                  <a:solidFill>
                    <a:srgbClr val="2C2C2C"/>
                  </a:solidFill>
                  <a:latin typeface="Verdana" pitchFamily="34" charset="0"/>
                </a:rPr>
                <a:t> </a:t>
              </a:r>
            </a:p>
          </p:txBody>
        </p:sp>
        <p:pic>
          <p:nvPicPr>
            <p:cNvPr id="29705" name="Picture 30" descr="https://www.2n.cz/documents/22902/442240/9155034_IO_module_213x200.png/3bcd5d1f-4e25-478c-980e-6fe4ecf87602?t=1484215035295">
              <a:extLst>
                <a:ext uri="{FF2B5EF4-FFF2-40B4-BE49-F238E27FC236}">
                  <a16:creationId xmlns:a16="http://schemas.microsoft.com/office/drawing/2014/main" id="{D942C943-96B4-4A64-8FED-54854A5E0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917700"/>
              <a:ext cx="14827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2" descr="https://www.2n.cz/documents/22902/442240/9155037_wiegand_module_213x200.png/6e2a57a9-156b-46bc-a5fa-43a72db4d425?t=1484215203563">
              <a:extLst>
                <a:ext uri="{FF2B5EF4-FFF2-40B4-BE49-F238E27FC236}">
                  <a16:creationId xmlns:a16="http://schemas.microsoft.com/office/drawing/2014/main" id="{B361ED44-2239-4D89-929E-66839F6A3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263" y="1917700"/>
              <a:ext cx="14827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4" descr="https://www.2n.cz/documents/22902/623072/9155038_tamper_213x200.png/0900d420-ca8d-4fba-8e8d-ab5c6869564f?t=1484213515117">
              <a:extLst>
                <a:ext uri="{FF2B5EF4-FFF2-40B4-BE49-F238E27FC236}">
                  <a16:creationId xmlns:a16="http://schemas.microsoft.com/office/drawing/2014/main" id="{279DE06B-08B3-4372-BE79-5834716C3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938" y="1893888"/>
              <a:ext cx="15081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37062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Zástupný symbol pro text 25">
            <a:extLst>
              <a:ext uri="{FF2B5EF4-FFF2-40B4-BE49-F238E27FC236}">
                <a16:creationId xmlns:a16="http://schemas.microsoft.com/office/drawing/2014/main" id="{80DF83FC-DAB2-4BE9-888D-E1F59C4FA499}"/>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31747" name="Zástupný symbol pro text 26">
            <a:extLst>
              <a:ext uri="{FF2B5EF4-FFF2-40B4-BE49-F238E27FC236}">
                <a16:creationId xmlns:a16="http://schemas.microsoft.com/office/drawing/2014/main" id="{A5741303-662A-44B2-A0D5-81C83D31F363}"/>
              </a:ext>
            </a:extLst>
          </p:cNvPr>
          <p:cNvSpPr>
            <a:spLocks noGrp="1"/>
          </p:cNvSpPr>
          <p:nvPr>
            <p:ph type="body" sz="quarter" idx="14"/>
          </p:nvPr>
        </p:nvSpPr>
        <p:spPr bwMode="auto">
          <a:xfrm>
            <a:off x="311150" y="868363"/>
            <a:ext cx="450215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cs-CZ" cap="none">
                <a:solidFill>
                  <a:srgbClr val="2C2C2C"/>
                </a:solidFill>
              </a:rPr>
              <a:t>Technical Specification</a:t>
            </a:r>
          </a:p>
        </p:txBody>
      </p:sp>
      <p:sp>
        <p:nvSpPr>
          <p:cNvPr id="31748" name="Zástupný symbol pro text 23">
            <a:extLst>
              <a:ext uri="{FF2B5EF4-FFF2-40B4-BE49-F238E27FC236}">
                <a16:creationId xmlns:a16="http://schemas.microsoft.com/office/drawing/2014/main" id="{E004C960-39B3-4ED7-91E1-538BD1BB18B8}"/>
              </a:ext>
            </a:extLst>
          </p:cNvPr>
          <p:cNvSpPr>
            <a:spLocks noGrp="1"/>
          </p:cNvSpPr>
          <p:nvPr>
            <p:ph type="body" sz="quarter" idx="11"/>
          </p:nvPr>
        </p:nvSpPr>
        <p:spPr bwMode="auto">
          <a:xfrm>
            <a:off x="187325" y="1466840"/>
            <a:ext cx="5012472"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altLang="cs-CZ" sz="1100" b="1" dirty="0">
                <a:solidFill>
                  <a:srgbClr val="2C2C2C"/>
                </a:solidFill>
              </a:rPr>
              <a:t>Signaling protocol</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SIP 2.0 (RFC - 3261)</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Microphone</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1 built-in microphone, Speaker 2W</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Camera (optional) Resolution</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JPEG 1280 x 960px – video call 640 x 480px</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Viewing angle </a:t>
            </a:r>
            <a:r>
              <a:rPr lang="en-US" altLang="cs-CZ" sz="1100" dirty="0">
                <a:solidFill>
                  <a:srgbClr val="2C2C2C"/>
                </a:solidFill>
              </a:rPr>
              <a:t>120° (H), 90° (V), 145° (D)</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Night vision</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Yes Automatic IR cut filter and IR light</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Video stream</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Codecs H.263+, H.263, H.264, MJPEG, MPEG-4</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Power supply</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12V ± 15%/ 2A DC, or PoE 802.3af (Class 0 - 12.95W)</a:t>
            </a:r>
            <a:endParaRPr lang="cs-CZ" altLang="cs-CZ" sz="1100" dirty="0">
              <a:solidFill>
                <a:srgbClr val="2C2C2C"/>
              </a:solidFill>
            </a:endParaRPr>
          </a:p>
          <a:p>
            <a:endParaRPr lang="en-US" altLang="cs-CZ" dirty="0">
              <a:solidFill>
                <a:srgbClr val="2C2C2C"/>
              </a:solidFill>
            </a:endParaRPr>
          </a:p>
        </p:txBody>
      </p:sp>
      <p:pic>
        <p:nvPicPr>
          <p:cNvPr id="31749" name="Obrázek 14" descr="ip_54.png">
            <a:extLst>
              <a:ext uri="{FF2B5EF4-FFF2-40B4-BE49-F238E27FC236}">
                <a16:creationId xmlns:a16="http://schemas.microsoft.com/office/drawing/2014/main" id="{98DE496C-30AC-4757-A538-93B57018F1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2800" y="3709988"/>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C:\Users\Holkova\Desktop\fotky a obrázky\ikony_IK08.png">
            <a:extLst>
              <a:ext uri="{FF2B5EF4-FFF2-40B4-BE49-F238E27FC236}">
                <a16:creationId xmlns:a16="http://schemas.microsoft.com/office/drawing/2014/main" id="{A6E73EAD-19E6-4D71-9829-DB581F3C5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825" y="2971800"/>
            <a:ext cx="5111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a:extLst>
              <a:ext uri="{FF2B5EF4-FFF2-40B4-BE49-F238E27FC236}">
                <a16:creationId xmlns:a16="http://schemas.microsoft.com/office/drawing/2014/main" id="{3C863786-8016-41AA-9F27-51FEAB2A1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947433" y="358956"/>
            <a:ext cx="3282167" cy="428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6094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 exteriér, parkování, metr&#10;&#10;Popis byl vytvořen automaticky">
            <a:extLst>
              <a:ext uri="{FF2B5EF4-FFF2-40B4-BE49-F238E27FC236}">
                <a16:creationId xmlns:a16="http://schemas.microsoft.com/office/drawing/2014/main" id="{DA55A4EB-59D7-4EF3-BB55-0DFFF39AB5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4400"/>
          </a:xfrm>
          <a:prstGeom prst="rect">
            <a:avLst/>
          </a:prstGeom>
        </p:spPr>
      </p:pic>
      <p:sp>
        <p:nvSpPr>
          <p:cNvPr id="4" name="TextovéPole 3">
            <a:extLst>
              <a:ext uri="{FF2B5EF4-FFF2-40B4-BE49-F238E27FC236}">
                <a16:creationId xmlns:a16="http://schemas.microsoft.com/office/drawing/2014/main" id="{1DADA233-59DD-488F-B0B4-F7DA1381B340}"/>
              </a:ext>
            </a:extLst>
          </p:cNvPr>
          <p:cNvSpPr txBox="1"/>
          <p:nvPr/>
        </p:nvSpPr>
        <p:spPr bwMode="auto">
          <a:xfrm>
            <a:off x="2713703" y="2061106"/>
            <a:ext cx="3229897" cy="1569660"/>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LTE VERSO</a:t>
            </a:r>
          </a:p>
          <a:p>
            <a:pPr algn="r"/>
            <a:endParaRPr lang="cs-CZ" cap="all" dirty="0">
              <a:solidFill>
                <a:schemeClr val="bg1"/>
              </a:solidFill>
              <a:latin typeface="Verdana" panose="020B0604030504040204" pitchFamily="34" charset="0"/>
              <a:ea typeface="Verdana" panose="020B0604030504040204" pitchFamily="34" charset="0"/>
            </a:endParaRPr>
          </a:p>
          <a:p>
            <a:pPr algn="r"/>
            <a:r>
              <a:rPr lang="cs-CZ" sz="2000" b="1" cap="all" dirty="0" err="1">
                <a:solidFill>
                  <a:schemeClr val="bg1"/>
                </a:solidFill>
                <a:latin typeface="Verdana" panose="020B0604030504040204" pitchFamily="34" charset="0"/>
                <a:ea typeface="Verdana" panose="020B0604030504040204" pitchFamily="34" charset="0"/>
              </a:rPr>
              <a:t>World’s</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first</a:t>
            </a:r>
            <a:r>
              <a:rPr lang="cs-CZ" sz="2000" b="1" cap="all" dirty="0">
                <a:solidFill>
                  <a:schemeClr val="bg1"/>
                </a:solidFill>
                <a:latin typeface="Verdana" panose="020B0604030504040204" pitchFamily="34" charset="0"/>
                <a:ea typeface="Verdana" panose="020B0604030504040204" pitchFamily="34" charset="0"/>
              </a:rPr>
              <a:t> </a:t>
            </a:r>
          </a:p>
          <a:p>
            <a:pPr algn="r"/>
            <a:r>
              <a:rPr lang="cs-CZ" sz="2000" b="1" cap="all" dirty="0" err="1">
                <a:solidFill>
                  <a:schemeClr val="bg1"/>
                </a:solidFill>
                <a:latin typeface="Verdana" panose="020B0604030504040204" pitchFamily="34" charset="0"/>
                <a:ea typeface="Verdana" panose="020B0604030504040204" pitchFamily="34" charset="0"/>
              </a:rPr>
              <a:t>lte</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intercom</a:t>
            </a:r>
            <a:r>
              <a:rPr lang="cs-CZ" sz="2000" b="1" cap="all" dirty="0">
                <a:solidFill>
                  <a:schemeClr val="bg1"/>
                </a:solidFill>
                <a:latin typeface="Verdana" panose="020B0604030504040204" pitchFamily="34" charset="0"/>
                <a:ea typeface="Verdana" panose="020B0604030504040204" pitchFamily="34" charset="0"/>
              </a:rPr>
              <a:t> </a:t>
            </a:r>
          </a:p>
          <a:p>
            <a:endParaRPr lang="cs-CZ" sz="20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30816247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text 9"/>
          <p:cNvSpPr>
            <a:spLocks noGrp="1"/>
          </p:cNvSpPr>
          <p:nvPr>
            <p:ph type="body" sz="quarter" idx="11"/>
          </p:nvPr>
        </p:nvSpPr>
        <p:spPr>
          <a:xfrm>
            <a:off x="912813" y="1749428"/>
            <a:ext cx="4401391" cy="2554285"/>
          </a:xfrm>
        </p:spPr>
        <p:txBody>
          <a:bodyPr/>
          <a:lstStyle/>
          <a:p>
            <a:pPr>
              <a:defRPr/>
            </a:pPr>
            <a:r>
              <a:rPr lang="en-AU" sz="1800" dirty="0"/>
              <a:t>Ideal retrofit solution </a:t>
            </a:r>
          </a:p>
          <a:p>
            <a:pPr marL="285750" indent="-195263">
              <a:spcBef>
                <a:spcPts val="600"/>
              </a:spcBef>
              <a:buFont typeface="Arial" panose="020B0604020202020204" pitchFamily="34" charset="0"/>
              <a:buChar char="•"/>
              <a:defRPr/>
            </a:pPr>
            <a:r>
              <a:rPr lang="en-AU" sz="1100" dirty="0"/>
              <a:t>Combines </a:t>
            </a:r>
            <a:r>
              <a:rPr lang="en-AU" sz="1100" b="1" dirty="0"/>
              <a:t>minimum installation </a:t>
            </a:r>
            <a:r>
              <a:rPr lang="en-AU" sz="1100" dirty="0"/>
              <a:t>costs with</a:t>
            </a:r>
            <a:br>
              <a:rPr lang="en-AU" sz="1100" dirty="0"/>
            </a:br>
            <a:r>
              <a:rPr lang="en-AU" sz="1100" dirty="0"/>
              <a:t>a full-feature set </a:t>
            </a:r>
            <a:r>
              <a:rPr lang="en-AU" sz="1100" dirty="0">
                <a:latin typeface="Calibri" panose="020F0502020204030204" pitchFamily="34" charset="0"/>
                <a:cs typeface="Calibri" panose="020F0502020204030204" pitchFamily="34" charset="0"/>
              </a:rPr>
              <a:t>→ </a:t>
            </a:r>
            <a:r>
              <a:rPr lang="en-AU" sz="1100" dirty="0"/>
              <a:t>only </a:t>
            </a:r>
            <a:r>
              <a:rPr lang="en-AU" sz="1100" b="1" dirty="0"/>
              <a:t>SIM card </a:t>
            </a:r>
            <a:r>
              <a:rPr lang="en-AU" sz="1100" dirty="0"/>
              <a:t>needed</a:t>
            </a:r>
          </a:p>
          <a:p>
            <a:pPr marL="285750" indent="-195263">
              <a:spcBef>
                <a:spcPts val="1200"/>
              </a:spcBef>
              <a:buFont typeface="Arial" panose="020B0604020202020204" pitchFamily="34" charset="0"/>
              <a:buChar char="•"/>
              <a:defRPr/>
            </a:pPr>
            <a:r>
              <a:rPr lang="en-AU" sz="1100" b="1" dirty="0"/>
              <a:t>Secure configuration </a:t>
            </a:r>
            <a:r>
              <a:rPr lang="en-AU" sz="1100" dirty="0"/>
              <a:t>and management </a:t>
            </a:r>
            <a:r>
              <a:rPr lang="en-AU" sz="1100" b="1" dirty="0"/>
              <a:t>via My2N cloud</a:t>
            </a:r>
          </a:p>
          <a:p>
            <a:pPr marL="285750" indent="-195263">
              <a:spcBef>
                <a:spcPts val="1200"/>
              </a:spcBef>
              <a:buFont typeface="Arial" panose="020B0604020202020204" pitchFamily="34" charset="0"/>
              <a:buChar char="•"/>
              <a:defRPr/>
            </a:pPr>
            <a:r>
              <a:rPr lang="en-AU" sz="1100" b="1" dirty="0"/>
              <a:t>Internal antenna </a:t>
            </a:r>
            <a:r>
              <a:rPr lang="en-AU" sz="1100" dirty="0"/>
              <a:t>inside with possibility for external antenna connection</a:t>
            </a:r>
          </a:p>
          <a:p>
            <a:pPr marL="285750" indent="-195263">
              <a:spcBef>
                <a:spcPts val="1200"/>
              </a:spcBef>
              <a:buFont typeface="Arial" panose="020B0604020202020204" pitchFamily="34" charset="0"/>
              <a:buChar char="•"/>
              <a:defRPr/>
            </a:pPr>
            <a:r>
              <a:rPr lang="en-AU" sz="1100" b="1" dirty="0"/>
              <a:t>Integration</a:t>
            </a:r>
            <a:r>
              <a:rPr lang="en-AU" sz="1100" dirty="0"/>
              <a:t> with Property Management SW, Home Automation SW, VMS, etc.</a:t>
            </a:r>
          </a:p>
          <a:p>
            <a:pPr marL="285750" indent="-285750">
              <a:lnSpc>
                <a:spcPct val="150000"/>
              </a:lnSpc>
              <a:buFont typeface="Arial" panose="020B0604020202020204" pitchFamily="34" charset="0"/>
              <a:buChar char="•"/>
              <a:defRPr/>
            </a:pPr>
            <a:endParaRPr lang="en-AU" sz="1200" dirty="0"/>
          </a:p>
          <a:p>
            <a:pPr marL="285750" indent="-285750">
              <a:lnSpc>
                <a:spcPts val="2000"/>
              </a:lnSpc>
              <a:buFont typeface="Arial" panose="020B0604020202020204" pitchFamily="34" charset="0"/>
              <a:buChar char="•"/>
              <a:defRPr/>
            </a:pPr>
            <a:endParaRPr lang="cs-CZ" sz="1200" dirty="0"/>
          </a:p>
          <a:p>
            <a:pPr marL="285750" indent="-285750">
              <a:lnSpc>
                <a:spcPts val="2000"/>
              </a:lnSpc>
              <a:buFont typeface="Arial" panose="020B0604020202020204" pitchFamily="34" charset="0"/>
              <a:buChar char="•"/>
              <a:defRPr/>
            </a:pPr>
            <a:endParaRPr lang="cs-CZ" sz="1200" dirty="0"/>
          </a:p>
        </p:txBody>
      </p:sp>
      <p:sp>
        <p:nvSpPr>
          <p:cNvPr id="20483" name="Zástupný symbol pro text 10"/>
          <p:cNvSpPr>
            <a:spLocks noGrp="1"/>
          </p:cNvSpPr>
          <p:nvPr>
            <p:ph type="body" sz="quarter" idx="12"/>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LTE Verso</a:t>
            </a:r>
          </a:p>
        </p:txBody>
      </p:sp>
      <p:pic>
        <p:nvPicPr>
          <p:cNvPr id="20" name="Obrázek 19" descr="Obsah obrázku tmavé, bílá, osvětlené, světlo&#10;&#10;Popis byl vytvořen automaticky">
            <a:extLst>
              <a:ext uri="{FF2B5EF4-FFF2-40B4-BE49-F238E27FC236}">
                <a16:creationId xmlns:a16="http://schemas.microsoft.com/office/drawing/2014/main" id="{2EEE4333-0145-46B1-AE75-0A8254447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11" y="3518971"/>
            <a:ext cx="540000" cy="540000"/>
          </a:xfrm>
          <a:prstGeom prst="rect">
            <a:avLst/>
          </a:prstGeom>
        </p:spPr>
      </p:pic>
      <p:pic>
        <p:nvPicPr>
          <p:cNvPr id="7" name="Obrázek 6" descr="Obsah obrázku tmavé, bílá, černá, podepsat&#10;&#10;Popis byl vytvořen automaticky">
            <a:extLst>
              <a:ext uri="{FF2B5EF4-FFF2-40B4-BE49-F238E27FC236}">
                <a16:creationId xmlns:a16="http://schemas.microsoft.com/office/drawing/2014/main" id="{9C1017AE-5DC1-470F-9EFF-9D01FBD3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48" y="2830313"/>
            <a:ext cx="540000" cy="540000"/>
          </a:xfrm>
          <a:prstGeom prst="rect">
            <a:avLst/>
          </a:prstGeom>
        </p:spPr>
      </p:pic>
      <p:sp>
        <p:nvSpPr>
          <p:cNvPr id="9" name="TextovéPole 8">
            <a:extLst>
              <a:ext uri="{FF2B5EF4-FFF2-40B4-BE49-F238E27FC236}">
                <a16:creationId xmlns:a16="http://schemas.microsoft.com/office/drawing/2014/main" id="{1872968F-D8C6-440E-AAD8-B9C9079F2074}"/>
              </a:ext>
            </a:extLst>
          </p:cNvPr>
          <p:cNvSpPr txBox="1"/>
          <p:nvPr/>
        </p:nvSpPr>
        <p:spPr bwMode="auto">
          <a:xfrm>
            <a:off x="312001" y="2634525"/>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retrofit</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1" name="TextovéPole 10">
            <a:extLst>
              <a:ext uri="{FF2B5EF4-FFF2-40B4-BE49-F238E27FC236}">
                <a16:creationId xmlns:a16="http://schemas.microsoft.com/office/drawing/2014/main" id="{02901C74-7A3A-4917-9E00-CCC34C85477D}"/>
              </a:ext>
            </a:extLst>
          </p:cNvPr>
          <p:cNvSpPr txBox="1"/>
          <p:nvPr/>
        </p:nvSpPr>
        <p:spPr bwMode="auto">
          <a:xfrm>
            <a:off x="322103" y="4012064"/>
            <a:ext cx="679189" cy="169277"/>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cs typeface="Arial" pitchFamily="34" charset="0"/>
              </a:rPr>
              <a:t>Modularity</a:t>
            </a:r>
          </a:p>
        </p:txBody>
      </p:sp>
      <p:sp>
        <p:nvSpPr>
          <p:cNvPr id="12" name="TextovéPole 11">
            <a:extLst>
              <a:ext uri="{FF2B5EF4-FFF2-40B4-BE49-F238E27FC236}">
                <a16:creationId xmlns:a16="http://schemas.microsoft.com/office/drawing/2014/main" id="{E9CFA62F-FC73-4207-B7DA-7AEFDC5AAFD2}"/>
              </a:ext>
            </a:extLst>
          </p:cNvPr>
          <p:cNvSpPr txBox="1"/>
          <p:nvPr/>
        </p:nvSpPr>
        <p:spPr bwMode="auto">
          <a:xfrm>
            <a:off x="312001" y="3272750"/>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cs typeface="Arial" pitchFamily="34" charset="0"/>
              </a:rPr>
              <a:t>Only</a:t>
            </a:r>
            <a:r>
              <a:rPr lang="cs-CZ" sz="500" dirty="0">
                <a:solidFill>
                  <a:schemeClr val="tx1">
                    <a:lumMod val="50000"/>
                  </a:schemeClr>
                </a:solidFill>
                <a:latin typeface="Verdana" pitchFamily="34" charset="0"/>
                <a:cs typeface="Arial" pitchFamily="34" charset="0"/>
              </a:rPr>
              <a:t> SIM </a:t>
            </a:r>
            <a:r>
              <a:rPr lang="cs-CZ" sz="500" dirty="0" err="1">
                <a:solidFill>
                  <a:schemeClr val="tx1">
                    <a:lumMod val="50000"/>
                  </a:schemeClr>
                </a:solidFill>
                <a:latin typeface="Verdana" pitchFamily="34" charset="0"/>
                <a:cs typeface="Arial" pitchFamily="34" charset="0"/>
              </a:rPr>
              <a:t>needed</a:t>
            </a:r>
            <a:endParaRPr lang="cs-CZ" sz="500" dirty="0">
              <a:solidFill>
                <a:schemeClr val="tx1">
                  <a:lumMod val="50000"/>
                </a:schemeClr>
              </a:solidFill>
              <a:latin typeface="Verdana" pitchFamily="34" charset="0"/>
              <a:cs typeface="Arial" pitchFamily="34" charset="0"/>
            </a:endParaRPr>
          </a:p>
        </p:txBody>
      </p:sp>
      <p:pic>
        <p:nvPicPr>
          <p:cNvPr id="2" name="Obrázek 1">
            <a:extLst>
              <a:ext uri="{FF2B5EF4-FFF2-40B4-BE49-F238E27FC236}">
                <a16:creationId xmlns:a16="http://schemas.microsoft.com/office/drawing/2014/main" id="{AD035A6F-9819-4620-93E8-572D433E563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813" y="2330806"/>
            <a:ext cx="468000" cy="287348"/>
          </a:xfrm>
          <a:prstGeom prst="rect">
            <a:avLst/>
          </a:prstGeom>
        </p:spPr>
      </p:pic>
      <p:grpSp>
        <p:nvGrpSpPr>
          <p:cNvPr id="14" name="Skupina 13">
            <a:extLst>
              <a:ext uri="{FF2B5EF4-FFF2-40B4-BE49-F238E27FC236}">
                <a16:creationId xmlns:a16="http://schemas.microsoft.com/office/drawing/2014/main" id="{E2E751A1-732D-46A3-88A1-42A73FD36E9F}"/>
              </a:ext>
            </a:extLst>
          </p:cNvPr>
          <p:cNvGrpSpPr/>
          <p:nvPr/>
        </p:nvGrpSpPr>
        <p:grpSpPr>
          <a:xfrm>
            <a:off x="7213852" y="925711"/>
            <a:ext cx="1080000" cy="3255630"/>
            <a:chOff x="7072810" y="1042986"/>
            <a:chExt cx="1080000" cy="3255630"/>
          </a:xfrm>
        </p:grpSpPr>
        <p:pic>
          <p:nvPicPr>
            <p:cNvPr id="6" name="Obrázek 5" descr="Obsah obrázku budova&#10;&#10;Popis byl vytvořen automaticky">
              <a:extLst>
                <a:ext uri="{FF2B5EF4-FFF2-40B4-BE49-F238E27FC236}">
                  <a16:creationId xmlns:a16="http://schemas.microsoft.com/office/drawing/2014/main" id="{91F70AB4-F3A9-4F16-9ECE-B3DF79530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810" y="1042986"/>
              <a:ext cx="1080000" cy="3255630"/>
            </a:xfrm>
            <a:prstGeom prst="rect">
              <a:avLst/>
            </a:prstGeom>
          </p:spPr>
        </p:pic>
        <p:pic>
          <p:nvPicPr>
            <p:cNvPr id="5" name="Obrázek 4" descr="Obsah obrázku monitor, fotka, obrazovka, vsedě&#10;&#10;Popis byl vytvořen automaticky">
              <a:extLst>
                <a:ext uri="{FF2B5EF4-FFF2-40B4-BE49-F238E27FC236}">
                  <a16:creationId xmlns:a16="http://schemas.microsoft.com/office/drawing/2014/main" id="{221CAF54-008B-42BE-A97A-2EA96EA988A5}"/>
                </a:ext>
              </a:extLst>
            </p:cNvPr>
            <p:cNvPicPr>
              <a:picLocks noChangeAspect="1"/>
            </p:cNvPicPr>
            <p:nvPr/>
          </p:nvPicPr>
          <p:blipFill rotWithShape="1">
            <a:blip r:embed="rId7">
              <a:extLst>
                <a:ext uri="{28A0092B-C50C-407E-A947-70E740481C1C}">
                  <a14:useLocalDpi xmlns:a14="http://schemas.microsoft.com/office/drawing/2010/main" val="0"/>
                </a:ext>
              </a:extLst>
            </a:blip>
            <a:srcRect b="8355"/>
            <a:stretch/>
          </p:blipFill>
          <p:spPr>
            <a:xfrm>
              <a:off x="7289782" y="3272357"/>
              <a:ext cx="642168" cy="774512"/>
            </a:xfrm>
            <a:prstGeom prst="rect">
              <a:avLst/>
            </a:prstGeom>
          </p:spPr>
        </p:pic>
        <p:pic>
          <p:nvPicPr>
            <p:cNvPr id="16" name="Obrázek 15" descr="Obsah obrázku monitor, fotka, obrazovka, vsedě&#10;&#10;Popis byl vytvořen automaticky">
              <a:extLst>
                <a:ext uri="{FF2B5EF4-FFF2-40B4-BE49-F238E27FC236}">
                  <a16:creationId xmlns:a16="http://schemas.microsoft.com/office/drawing/2014/main" id="{5B97AFDD-1158-4ED9-BEFB-FDCF291599C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296709" y="1581097"/>
              <a:ext cx="616528" cy="147982"/>
            </a:xfrm>
            <a:prstGeom prst="rect">
              <a:avLst/>
            </a:prstGeom>
          </p:spPr>
        </p:pic>
      </p:grpSp>
      <p:pic>
        <p:nvPicPr>
          <p:cNvPr id="4" name="Obrázek 3">
            <a:extLst>
              <a:ext uri="{FF2B5EF4-FFF2-40B4-BE49-F238E27FC236}">
                <a16:creationId xmlns:a16="http://schemas.microsoft.com/office/drawing/2014/main" id="{CA53C62A-0A62-43EE-B47E-15DB1C1C62D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48946" y="1432789"/>
            <a:ext cx="1361812" cy="2476023"/>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Obdélník 22">
            <a:extLst>
              <a:ext uri="{FF2B5EF4-FFF2-40B4-BE49-F238E27FC236}">
                <a16:creationId xmlns:a16="http://schemas.microsoft.com/office/drawing/2014/main" id="{F041D050-9D9A-4774-8219-1CD7D63404CE}"/>
              </a:ext>
            </a:extLst>
          </p:cNvPr>
          <p:cNvSpPr/>
          <p:nvPr/>
        </p:nvSpPr>
        <p:spPr bwMode="auto">
          <a:xfrm>
            <a:off x="6579055" y="1673111"/>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bdélník 20">
            <a:extLst>
              <a:ext uri="{FF2B5EF4-FFF2-40B4-BE49-F238E27FC236}">
                <a16:creationId xmlns:a16="http://schemas.microsoft.com/office/drawing/2014/main" id="{14270CAE-CBD8-45BE-8B0D-6549B9811706}"/>
              </a:ext>
            </a:extLst>
          </p:cNvPr>
          <p:cNvSpPr/>
          <p:nvPr/>
        </p:nvSpPr>
        <p:spPr bwMode="auto">
          <a:xfrm>
            <a:off x="858043"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723" name="Zástupný symbol pro text 13">
            <a:extLst>
              <a:ext uri="{FF2B5EF4-FFF2-40B4-BE49-F238E27FC236}">
                <a16:creationId xmlns:a16="http://schemas.microsoft.com/office/drawing/2014/main" id="{8D2B2F46-A9C7-4714-BE24-4A4C66F156EF}"/>
              </a:ext>
            </a:extLst>
          </p:cNvPr>
          <p:cNvSpPr txBox="1">
            <a:spLocks/>
          </p:cNvSpPr>
          <p:nvPr/>
        </p:nvSpPr>
        <p:spPr bwMode="auto">
          <a:xfrm>
            <a:off x="210341" y="3355975"/>
            <a:ext cx="2665413" cy="919162"/>
          </a:xfrm>
          <a:prstGeom prst="rect">
            <a:avLst/>
          </a:prstGeom>
          <a:noFill/>
          <a:ln w="9525">
            <a:noFill/>
            <a:miter lim="800000"/>
            <a:headEnd/>
            <a:tailEnd/>
          </a:ln>
        </p:spPr>
        <p:txBody>
          <a:bodyPr/>
          <a:lstStyle/>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Main</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unit </a:t>
            </a: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EU LTE -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nickel</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lvl="0"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9155401C-E</a:t>
            </a:r>
            <a:r>
              <a:rPr kumimoji="0" lang="cs-CZ" sz="1000" b="0" i="0" u="none" strike="noStrike" kern="1200" cap="none" spc="0" normalizeH="0" baseline="0" noProof="0" dirty="0">
                <a:ln>
                  <a:noFill/>
                </a:ln>
                <a:solidFill>
                  <a:srgbClr val="575757">
                    <a:lumMod val="50000"/>
                  </a:srgbClr>
                </a:solidFill>
                <a:effectLst/>
                <a:uLnTx/>
                <a:uFillTx/>
                <a:latin typeface="Verdana" pitchFamily="34" charset="0"/>
                <a:ea typeface="Verdana" pitchFamily="34" charset="0"/>
                <a:cs typeface="Verdana" pitchFamily="34" charset="0"/>
              </a:rPr>
              <a:t> </a:t>
            </a:r>
          </a:p>
        </p:txBody>
      </p:sp>
      <p:sp>
        <p:nvSpPr>
          <p:cNvPr id="25605" name="Zástupný symbol pro text 37">
            <a:extLst>
              <a:ext uri="{FF2B5EF4-FFF2-40B4-BE49-F238E27FC236}">
                <a16:creationId xmlns:a16="http://schemas.microsoft.com/office/drawing/2014/main" id="{5B4B9DA0-4CF3-4F7F-A79E-259D1349DC54}"/>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dirty="0"/>
              <a:t>2N</a:t>
            </a:r>
            <a:r>
              <a:rPr lang="cs-CZ" altLang="cs-CZ" baseline="30000" dirty="0"/>
              <a:t>®</a:t>
            </a:r>
            <a:r>
              <a:rPr lang="cs-CZ" altLang="cs-CZ" dirty="0"/>
              <a:t> LTE Verso</a:t>
            </a:r>
          </a:p>
        </p:txBody>
      </p:sp>
      <p:sp>
        <p:nvSpPr>
          <p:cNvPr id="25606" name="Zástupný symbol pro text 38">
            <a:extLst>
              <a:ext uri="{FF2B5EF4-FFF2-40B4-BE49-F238E27FC236}">
                <a16:creationId xmlns:a16="http://schemas.microsoft.com/office/drawing/2014/main" id="{6A4B2EA8-9E64-4679-ADA2-9FA44AA9E5F7}"/>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MAIN UNITS</a:t>
            </a:r>
            <a:endParaRPr lang="en-US" altLang="cs-CZ" cap="none">
              <a:solidFill>
                <a:srgbClr val="2C2C2C"/>
              </a:solidFill>
            </a:endParaRPr>
          </a:p>
        </p:txBody>
      </p:sp>
      <p:pic>
        <p:nvPicPr>
          <p:cNvPr id="25607" name="Picture 20" descr="https://www.2n.cz/en_GB/documents/22902/623072/9155101_1_button_475x290.png/4c81827f-ef01-47f9-b1ae-0940a3ef4211?t=1484227100072">
            <a:extLst>
              <a:ext uri="{FF2B5EF4-FFF2-40B4-BE49-F238E27FC236}">
                <a16:creationId xmlns:a16="http://schemas.microsoft.com/office/drawing/2014/main" id="{F747BE8A-6449-42F7-9FCA-E6C23C8CB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6" y="1679575"/>
            <a:ext cx="26003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ástupný symbol pro text 13">
            <a:extLst>
              <a:ext uri="{FF2B5EF4-FFF2-40B4-BE49-F238E27FC236}">
                <a16:creationId xmlns:a16="http://schemas.microsoft.com/office/drawing/2014/main" id="{6237E95F-7F20-4522-AB92-E4D93636D2F3}"/>
              </a:ext>
            </a:extLst>
          </p:cNvPr>
          <p:cNvSpPr txBox="1">
            <a:spLocks/>
          </p:cNvSpPr>
          <p:nvPr/>
        </p:nvSpPr>
        <p:spPr bwMode="auto">
          <a:xfrm>
            <a:off x="3851503" y="3375707"/>
            <a:ext cx="3009900" cy="919162"/>
          </a:xfrm>
          <a:prstGeom prst="rect">
            <a:avLst/>
          </a:prstGeom>
          <a:noFill/>
          <a:ln w="9525">
            <a:noFill/>
            <a:miter lim="800000"/>
            <a:headEnd/>
            <a:tailEnd/>
          </a:ln>
        </p:spPr>
        <p:txBody>
          <a:bodyPr/>
          <a:lstStyle/>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Main</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unit </a:t>
            </a: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US LTE -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nickel</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lvl="0" indent="-342900" algn="ctr" eaLnBrk="0" hangingPunct="0">
              <a:defRPr/>
            </a:pPr>
            <a:r>
              <a:rPr lang="cs-CZ" sz="1000" b="1" dirty="0">
                <a:solidFill>
                  <a:srgbClr val="575757">
                    <a:lumMod val="50000"/>
                  </a:srgbClr>
                </a:solidFill>
                <a:latin typeface="Verdana" pitchFamily="34" charset="0"/>
                <a:ea typeface="Verdana" pitchFamily="34" charset="0"/>
                <a:cs typeface="Verdana" pitchFamily="34" charset="0"/>
              </a:rPr>
              <a:t>9155401C-U1</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p>
        </p:txBody>
      </p:sp>
      <p:sp>
        <p:nvSpPr>
          <p:cNvPr id="11" name="Obdélník 10">
            <a:extLst>
              <a:ext uri="{FF2B5EF4-FFF2-40B4-BE49-F238E27FC236}">
                <a16:creationId xmlns:a16="http://schemas.microsoft.com/office/drawing/2014/main" id="{9BE74F8C-336C-4065-811A-85539F5D7735}"/>
              </a:ext>
            </a:extLst>
          </p:cNvPr>
          <p:cNvSpPr/>
          <p:nvPr/>
        </p:nvSpPr>
        <p:spPr bwMode="auto">
          <a:xfrm>
            <a:off x="2763837" y="166642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bdélník 11">
            <a:extLst>
              <a:ext uri="{FF2B5EF4-FFF2-40B4-BE49-F238E27FC236}">
                <a16:creationId xmlns:a16="http://schemas.microsoft.com/office/drawing/2014/main" id="{C78AC8CB-9882-4098-BECD-5D3E8FA31C45}"/>
              </a:ext>
            </a:extLst>
          </p:cNvPr>
          <p:cNvSpPr/>
          <p:nvPr/>
        </p:nvSpPr>
        <p:spPr bwMode="auto">
          <a:xfrm>
            <a:off x="4672012" y="1679575"/>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608" name="Picture 22" descr="https://www.2n.cz/cs_CZ/documents/22902/623072/9155101_1_button_475x290.png/4c81827f-ef01-47f9-b1ae-0940a3ef4211?t=1484227100072">
            <a:extLst>
              <a:ext uri="{FF2B5EF4-FFF2-40B4-BE49-F238E27FC236}">
                <a16:creationId xmlns:a16="http://schemas.microsoft.com/office/drawing/2014/main" id="{8622342D-F343-46A7-9C91-8860F21A9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147" y="1648958"/>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ástupný symbol pro text 13">
            <a:extLst>
              <a:ext uri="{FF2B5EF4-FFF2-40B4-BE49-F238E27FC236}">
                <a16:creationId xmlns:a16="http://schemas.microsoft.com/office/drawing/2014/main" id="{3A896167-7365-4D08-8DE5-3FAE62D13916}"/>
              </a:ext>
            </a:extLst>
          </p:cNvPr>
          <p:cNvSpPr txBox="1">
            <a:spLocks/>
          </p:cNvSpPr>
          <p:nvPr/>
        </p:nvSpPr>
        <p:spPr bwMode="auto">
          <a:xfrm>
            <a:off x="2116136" y="3388862"/>
            <a:ext cx="2665413" cy="919162"/>
          </a:xfrm>
          <a:prstGeom prst="rect">
            <a:avLst/>
          </a:prstGeom>
          <a:noFill/>
          <a:ln w="9525">
            <a:noFill/>
            <a:miter lim="800000"/>
            <a:headEnd/>
            <a:tailEnd/>
          </a:ln>
        </p:spPr>
        <p:txBody>
          <a:bodyPr/>
          <a:lstStyle/>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Main</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unit </a:t>
            </a: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lang="cs-CZ" sz="1000" dirty="0">
                <a:solidFill>
                  <a:srgbClr val="2C2C2C"/>
                </a:solidFill>
                <a:latin typeface="Verdana" pitchFamily="34" charset="0"/>
              </a:rPr>
              <a:t>EU LTE </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black</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9155401CB-E</a:t>
            </a:r>
            <a:r>
              <a:rPr lang="cs-CZ" sz="1000" dirty="0">
                <a:solidFill>
                  <a:srgbClr val="2C2C2C"/>
                </a:solidFill>
                <a:latin typeface="Verdana" pitchFamily="34" charset="0"/>
              </a:rPr>
              <a:t> </a:t>
            </a:r>
          </a:p>
          <a:p>
            <a:pPr marL="0" marR="0" lvl="0" indent="-342900" algn="ctr" defTabSz="455613" rtl="0" eaLnBrk="0" fontAlgn="base" latinLnBrk="0" hangingPunct="0">
              <a:lnSpc>
                <a:spcPct val="100000"/>
              </a:lnSpc>
              <a:spcBef>
                <a:spcPct val="0"/>
              </a:spcBef>
              <a:spcAft>
                <a:spcPct val="0"/>
              </a:spcAft>
              <a:buClrTx/>
              <a:buSzTx/>
              <a:buFontTx/>
              <a:buNone/>
              <a:tabLst/>
              <a:defRPr/>
            </a:pPr>
            <a:endParaRPr kumimoji="0" lang="cs-CZ" sz="1000" b="1" i="0" u="none" strike="noStrike" kern="1200" cap="none" spc="0" normalizeH="0" baseline="0" noProof="0" dirty="0">
              <a:ln>
                <a:noFill/>
              </a:ln>
              <a:solidFill>
                <a:srgbClr val="575757">
                  <a:lumMod val="50000"/>
                </a:srgbClr>
              </a:solidFill>
              <a:effectLst/>
              <a:uLnTx/>
              <a:uFillTx/>
              <a:latin typeface="Verdana" pitchFamily="34" charset="0"/>
              <a:ea typeface="Verdana" pitchFamily="34" charset="0"/>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2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200" b="0" i="0" u="none" strike="noStrike" kern="1200" cap="none" spc="0" normalizeH="0" baseline="0" noProof="0" dirty="0">
                <a:ln>
                  <a:noFill/>
                </a:ln>
                <a:solidFill>
                  <a:srgbClr val="575757">
                    <a:lumMod val="50000"/>
                  </a:srgbClr>
                </a:solidFill>
                <a:effectLst/>
                <a:uLnTx/>
                <a:uFillTx/>
                <a:latin typeface="Verdana" pitchFamily="34" charset="0"/>
                <a:ea typeface="Verdana" pitchFamily="34" charset="0"/>
                <a:cs typeface="Verdana" pitchFamily="34" charset="0"/>
              </a:rPr>
              <a:t> </a:t>
            </a:r>
          </a:p>
        </p:txBody>
      </p:sp>
      <p:sp>
        <p:nvSpPr>
          <p:cNvPr id="14" name="Zástupný symbol pro text 13">
            <a:extLst>
              <a:ext uri="{FF2B5EF4-FFF2-40B4-BE49-F238E27FC236}">
                <a16:creationId xmlns:a16="http://schemas.microsoft.com/office/drawing/2014/main" id="{48F0041C-1BA8-4695-9B13-0BA98C3C3EE0}"/>
              </a:ext>
            </a:extLst>
          </p:cNvPr>
          <p:cNvSpPr txBox="1">
            <a:spLocks/>
          </p:cNvSpPr>
          <p:nvPr/>
        </p:nvSpPr>
        <p:spPr bwMode="auto">
          <a:xfrm>
            <a:off x="5757298" y="3388862"/>
            <a:ext cx="3009900" cy="919162"/>
          </a:xfrm>
          <a:prstGeom prst="rect">
            <a:avLst/>
          </a:prstGeom>
          <a:noFill/>
          <a:ln w="9525">
            <a:noFill/>
            <a:miter lim="800000"/>
            <a:headEnd/>
            <a:tailEnd/>
          </a:ln>
        </p:spPr>
        <p:txBody>
          <a:bodyPr/>
          <a:lstStyle/>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Main</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unit </a:t>
            </a: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lang="cs-CZ" sz="1000" dirty="0">
                <a:solidFill>
                  <a:srgbClr val="2C2C2C"/>
                </a:solidFill>
                <a:latin typeface="Verdana" pitchFamily="34" charset="0"/>
              </a:rPr>
              <a:t>US LTE </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black</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lvl="0" indent="-342900" algn="ctr" eaLnBrk="0" hangingPunct="0">
              <a:defRPr/>
            </a:pPr>
            <a:r>
              <a:rPr kumimoji="0" lang="cs-CZ" sz="1000" b="1" i="0" u="none" strike="noStrike" kern="1200" cap="none" spc="0" normalizeH="0" baseline="0" noProof="0" dirty="0">
                <a:ln>
                  <a:noFill/>
                </a:ln>
                <a:solidFill>
                  <a:srgbClr val="575757">
                    <a:lumMod val="50000"/>
                  </a:srgbClr>
                </a:solidFill>
                <a:effectLst/>
                <a:uLnTx/>
                <a:uFillTx/>
                <a:latin typeface="Verdana" pitchFamily="34" charset="0"/>
                <a:ea typeface="Verdana" pitchFamily="34" charset="0"/>
                <a:cs typeface="Arial" panose="020B0604020202020204" pitchFamily="34" charset="0"/>
              </a:rPr>
              <a:t> </a:t>
            </a:r>
            <a:r>
              <a:rPr lang="cs-CZ" sz="1000" b="1" dirty="0">
                <a:solidFill>
                  <a:srgbClr val="575757">
                    <a:lumMod val="50000"/>
                  </a:srgbClr>
                </a:solidFill>
                <a:latin typeface="Verdana" pitchFamily="34" charset="0"/>
                <a:ea typeface="Verdana" pitchFamily="34" charset="0"/>
              </a:rPr>
              <a:t>9155401CB-U1</a:t>
            </a:r>
            <a:endParaRPr kumimoji="0" lang="cs-CZ" sz="1000" b="1" i="0" u="none" strike="noStrike" kern="1200" cap="none" spc="0" normalizeH="0" baseline="0" noProof="0" dirty="0">
              <a:ln>
                <a:noFill/>
              </a:ln>
              <a:solidFill>
                <a:srgbClr val="575757">
                  <a:lumMod val="50000"/>
                </a:srgbClr>
              </a:solidFill>
              <a:effectLst/>
              <a:uLnTx/>
              <a:uFillTx/>
              <a:latin typeface="Verdana" pitchFamily="34" charset="0"/>
              <a:ea typeface="Verdana" pitchFamily="34" charset="0"/>
              <a:cs typeface="Arial" panose="020B0604020202020204" pitchFamily="34" charset="0"/>
            </a:endParaRPr>
          </a:p>
        </p:txBody>
      </p:sp>
      <p:pic>
        <p:nvPicPr>
          <p:cNvPr id="15" name="Picture 22" descr="https://www.2n.cz/cs_CZ/documents/22902/623072/9155101_1_button_475x290.png/4c81827f-ef01-47f9-b1ae-0940a3ef4211?t=1484227100072">
            <a:extLst>
              <a:ext uri="{FF2B5EF4-FFF2-40B4-BE49-F238E27FC236}">
                <a16:creationId xmlns:a16="http://schemas.microsoft.com/office/drawing/2014/main" id="{5C19AA5B-5637-4CC8-B638-DC2D08194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873" y="1670843"/>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https://www.2n.cz/cs_CZ/documents/22902/623072/9155101_1_button_475x290.png/4c81827f-ef01-47f9-b1ae-0940a3ef4211?t=1484227100072">
            <a:extLst>
              <a:ext uri="{FF2B5EF4-FFF2-40B4-BE49-F238E27FC236}">
                <a16:creationId xmlns:a16="http://schemas.microsoft.com/office/drawing/2014/main" id="{4F7365F8-4F24-4FEC-8546-A34EE12B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942" y="1679575"/>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179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Zástupný symbol pro obrázek 26" descr="intercom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152900"/>
          </a:xfrm>
          <a:prstGeom prst="rect">
            <a:avLst/>
          </a:prstGeom>
          <a:noFill/>
          <a:ln w="9525">
            <a:noFill/>
            <a:miter lim="800000"/>
            <a:headEnd/>
            <a:tailEnd/>
          </a:ln>
        </p:spPr>
      </p:pic>
      <p:sp>
        <p:nvSpPr>
          <p:cNvPr id="7" name="Text Placeholder 2"/>
          <p:cNvSpPr>
            <a:spLocks noGrp="1"/>
          </p:cNvSpPr>
          <p:nvPr>
            <p:ph type="body" sz="quarter" idx="4294967295"/>
          </p:nvPr>
        </p:nvSpPr>
        <p:spPr>
          <a:xfrm>
            <a:off x="555625" y="4429125"/>
            <a:ext cx="7315200" cy="481013"/>
          </a:xfrm>
        </p:spPr>
        <p:txBody>
          <a:bodyPr/>
          <a:lstStyle/>
          <a:p>
            <a:pPr marL="0" indent="0" eaLnBrk="1" hangingPunct="1"/>
            <a:r>
              <a:rPr lang="en-US" sz="2300">
                <a:solidFill>
                  <a:srgbClr val="005596"/>
                </a:solidFill>
              </a:rPr>
              <a:t>2N </a:t>
            </a:r>
            <a:r>
              <a:rPr lang="cs-CZ" sz="2300" b="0">
                <a:solidFill>
                  <a:srgbClr val="005596"/>
                </a:solidFill>
              </a:rPr>
              <a:t>INTERCOMS PORTFOLIO</a:t>
            </a:r>
            <a:endParaRPr lang="en-US" sz="2300" b="0">
              <a:solidFill>
                <a:srgbClr val="005596"/>
              </a:solidFill>
            </a:endParaRPr>
          </a:p>
        </p:txBody>
      </p:sp>
      <p:grpSp>
        <p:nvGrpSpPr>
          <p:cNvPr id="2" name="Skupina 9"/>
          <p:cNvGrpSpPr>
            <a:grpSpLocks/>
          </p:cNvGrpSpPr>
          <p:nvPr/>
        </p:nvGrpSpPr>
        <p:grpSpPr bwMode="auto">
          <a:xfrm>
            <a:off x="4953000" y="388938"/>
            <a:ext cx="4098925" cy="1658937"/>
            <a:chOff x="4953000" y="519657"/>
            <a:chExt cx="4098925" cy="2209977"/>
          </a:xfrm>
        </p:grpSpPr>
        <p:sp>
          <p:nvSpPr>
            <p:cNvPr id="6" name="Obdélník 5"/>
            <p:cNvSpPr/>
            <p:nvPr/>
          </p:nvSpPr>
          <p:spPr>
            <a:xfrm>
              <a:off x="4953000" y="519657"/>
              <a:ext cx="4098925" cy="2209977"/>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05596"/>
                </a:solidFill>
                <a:effectLst/>
                <a:uLnTx/>
                <a:uFillTx/>
                <a:latin typeface="Calibri"/>
                <a:ea typeface="+mn-ea"/>
                <a:cs typeface="+mn-cs"/>
              </a:endParaRPr>
            </a:p>
          </p:txBody>
        </p:sp>
        <p:sp>
          <p:nvSpPr>
            <p:cNvPr id="38919" name="Obdélník 7"/>
            <p:cNvSpPr>
              <a:spLocks noChangeArrowheads="1"/>
            </p:cNvSpPr>
            <p:nvPr/>
          </p:nvSpPr>
          <p:spPr bwMode="auto">
            <a:xfrm>
              <a:off x="5143500" y="839123"/>
              <a:ext cx="3788903" cy="1532750"/>
            </a:xfrm>
            <a:prstGeom prst="rect">
              <a:avLst/>
            </a:prstGeom>
            <a:noFill/>
            <a:ln w="9525">
              <a:noFill/>
              <a:miter lim="800000"/>
              <a:headEnd/>
              <a:tailEnd/>
            </a:ln>
          </p:spPr>
          <p:txBody>
            <a:bodyPr wrap="square">
              <a:spAutoFit/>
            </a:bodyPr>
            <a:lstStyle/>
            <a:p>
              <a:pPr marL="195263" marR="0" lvl="0" indent="-195263" algn="l" defTabSz="45561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Open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standards</a:t>
              </a: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for</a:t>
              </a: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integration</a:t>
              </a:r>
              <a:endParaRPr kumimoji="0" lang="en-US"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endParaRPr>
            </a:p>
            <a:p>
              <a:pPr marL="195263" lvl="0" indent="-195263">
                <a:lnSpc>
                  <a:spcPct val="150000"/>
                </a:lnSpc>
                <a:buFont typeface="Arial" panose="020B0604020202020204" pitchFamily="34" charset="0"/>
                <a:buChar char="•"/>
                <a:defRPr/>
              </a:pP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HD </a:t>
              </a:r>
              <a:r>
                <a:rPr lang="cs-CZ" altLang="en-US" sz="1600" dirty="0">
                  <a:solidFill>
                    <a:prstClr val="white"/>
                  </a:solidFill>
                  <a:latin typeface="Verdana" pitchFamily="34" charset="0"/>
                </a:rPr>
                <a:t>audio &amp; video </a:t>
              </a:r>
              <a:r>
                <a:rPr lang="cs-CZ" altLang="en-US" sz="1600" dirty="0" err="1">
                  <a:solidFill>
                    <a:prstClr val="white"/>
                  </a:solidFill>
                  <a:latin typeface="Verdana" pitchFamily="34" charset="0"/>
                </a:rPr>
                <a:t>quality</a:t>
              </a:r>
              <a:endParaRPr kumimoji="0" lang="en-US"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endParaRPr>
            </a:p>
            <a:p>
              <a:pPr marL="195263" marR="0" lvl="0" indent="-195263" algn="l" defTabSz="45561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Integrated</a:t>
              </a: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 Access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Control</a:t>
              </a:r>
              <a:endParaRPr kumimoji="0" lang="en-US"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endParaRPr>
            </a:p>
          </p:txBody>
        </p:sp>
      </p:grpSp>
      <p:sp>
        <p:nvSpPr>
          <p:cNvPr id="8" name="Rectangle 12"/>
          <p:cNvSpPr/>
          <p:nvPr/>
        </p:nvSpPr>
        <p:spPr>
          <a:xfrm>
            <a:off x="0" y="5040313"/>
            <a:ext cx="9144000" cy="103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0.47882 -1.6763E-6 L -3.33333E-6 -1.6763E-6 " pathEditMode="relative" rAng="0" ptsTypes="AA">
                                      <p:cBhvr>
                                        <p:cTn id="6" dur="1000" fill="hold"/>
                                        <p:tgtEl>
                                          <p:spTgt spid="2"/>
                                        </p:tgtEl>
                                        <p:attrNameLst>
                                          <p:attrName>ppt_x</p:attrName>
                                          <p:attrName>ppt_y</p:attrName>
                                        </p:attrNameLst>
                                      </p:cBhvr>
                                      <p:rCtr x="-239" y="0"/>
                                    </p:animMotion>
                                  </p:childTnLst>
                                </p:cTn>
                              </p:par>
                              <p:par>
                                <p:cTn id="7" presetID="63" presetClass="path" presetSubtype="0" accel="50000" decel="50000" fill="hold" grpId="0" nodeType="withEffect">
                                  <p:stCondLst>
                                    <p:cond delay="0"/>
                                  </p:stCondLst>
                                  <p:childTnLst>
                                    <p:animMotion origin="layout" path="M -0.51632 2.31214E-6 L -1.94444E-6 2.31214E-6 " pathEditMode="relative" rAng="0" ptsTypes="AA">
                                      <p:cBhvr>
                                        <p:cTn id="8" dur="1000" fill="hold"/>
                                        <p:tgtEl>
                                          <p:spTgt spid="7">
                                            <p:txEl>
                                              <p:pRg st="0" end="0"/>
                                            </p:txEl>
                                          </p:spTgt>
                                        </p:tgtEl>
                                        <p:attrNameLst>
                                          <p:attrName>ppt_x</p:attrName>
                                          <p:attrName>ppt_y</p:attrName>
                                        </p:attrNameLst>
                                      </p:cBhvr>
                                      <p:rCtr x="2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32" name="Zástupný symbol pro text 37">
            <a:extLst>
              <a:ext uri="{FF2B5EF4-FFF2-40B4-BE49-F238E27FC236}">
                <a16:creationId xmlns:a16="http://schemas.microsoft.com/office/drawing/2014/main" id="{D25E8072-C2F9-40B8-93C9-64199D0FFC1E}"/>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dirty="0"/>
              <a:t>2N</a:t>
            </a:r>
            <a:r>
              <a:rPr lang="cs-CZ" altLang="cs-CZ" baseline="30000" dirty="0"/>
              <a:t>®</a:t>
            </a:r>
            <a:r>
              <a:rPr lang="cs-CZ" altLang="cs-CZ" dirty="0"/>
              <a:t> LTE Verso</a:t>
            </a:r>
          </a:p>
        </p:txBody>
      </p:sp>
      <p:sp>
        <p:nvSpPr>
          <p:cNvPr id="26633" name="Zástupný symbol pro text 38">
            <a:extLst>
              <a:ext uri="{FF2B5EF4-FFF2-40B4-BE49-F238E27FC236}">
                <a16:creationId xmlns:a16="http://schemas.microsoft.com/office/drawing/2014/main" id="{5CD73C26-F40C-4E00-9BF0-B3FFADCB1BF6}"/>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dirty="0">
                <a:solidFill>
                  <a:srgbClr val="2C2C2C"/>
                </a:solidFill>
              </a:rPr>
              <a:t>PRODUCT VARIANTS - MODULES</a:t>
            </a:r>
            <a:endParaRPr lang="en-US" altLang="cs-CZ" cap="none" dirty="0">
              <a:solidFill>
                <a:srgbClr val="2C2C2C"/>
              </a:solidFill>
            </a:endParaRPr>
          </a:p>
        </p:txBody>
      </p:sp>
      <p:grpSp>
        <p:nvGrpSpPr>
          <p:cNvPr id="2" name="Skupina 1">
            <a:extLst>
              <a:ext uri="{FF2B5EF4-FFF2-40B4-BE49-F238E27FC236}">
                <a16:creationId xmlns:a16="http://schemas.microsoft.com/office/drawing/2014/main" id="{4808E79C-9EB3-B2E5-90D9-06731B454AA2}"/>
              </a:ext>
            </a:extLst>
          </p:cNvPr>
          <p:cNvGrpSpPr/>
          <p:nvPr/>
        </p:nvGrpSpPr>
        <p:grpSpPr>
          <a:xfrm>
            <a:off x="732019" y="1454338"/>
            <a:ext cx="7668000" cy="2820799"/>
            <a:chOff x="732019" y="1454338"/>
            <a:chExt cx="7668000" cy="2820799"/>
          </a:xfrm>
        </p:grpSpPr>
        <p:grpSp>
          <p:nvGrpSpPr>
            <p:cNvPr id="26626" name="Skupina 10">
              <a:extLst>
                <a:ext uri="{FF2B5EF4-FFF2-40B4-BE49-F238E27FC236}">
                  <a16:creationId xmlns:a16="http://schemas.microsoft.com/office/drawing/2014/main" id="{691389B4-2CED-4873-BA7A-A567AFFBAA4C}"/>
                </a:ext>
              </a:extLst>
            </p:cNvPr>
            <p:cNvGrpSpPr>
              <a:grpSpLocks/>
            </p:cNvGrpSpPr>
            <p:nvPr/>
          </p:nvGrpSpPr>
          <p:grpSpPr bwMode="auto">
            <a:xfrm>
              <a:off x="732019" y="1524316"/>
              <a:ext cx="7668000" cy="1260000"/>
              <a:chOff x="576264" y="1616075"/>
              <a:chExt cx="7767636" cy="1579563"/>
            </a:xfrm>
          </p:grpSpPr>
          <p:sp>
            <p:nvSpPr>
              <p:cNvPr id="13" name="Obdélník 12">
                <a:extLst>
                  <a:ext uri="{FF2B5EF4-FFF2-40B4-BE49-F238E27FC236}">
                    <a16:creationId xmlns:a16="http://schemas.microsoft.com/office/drawing/2014/main" id="{805F691F-8353-4C98-B9E0-FB17E820EB3F}"/>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FA30B5D9-A4C4-4D3A-AEE9-FFC0FCA3CBF0}"/>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82949795-A7B4-4A2E-A868-5C9F710CD893}"/>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2F88EB8E-9173-46BC-B066-599E0C38422A}"/>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A55A4E2F-0BD5-4D22-A63B-2975E2BD4E41}"/>
                  </a:ext>
                </a:extLst>
              </p:cNvPr>
              <p:cNvSpPr/>
              <p:nvPr/>
            </p:nvSpPr>
            <p:spPr>
              <a:xfrm>
                <a:off x="6973608"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6635" name="Picture 2" descr="https://www.2n.cz/documents/22902/623072/9155032_9155033_9155040_9155042_rfid_reader_213x200.png/2f311db0-62db-4116-bdee-c05e179467e2?t=1484571315142">
              <a:extLst>
                <a:ext uri="{FF2B5EF4-FFF2-40B4-BE49-F238E27FC236}">
                  <a16:creationId xmlns:a16="http://schemas.microsoft.com/office/drawing/2014/main" id="{7A1636B6-F1D4-40CC-9E6D-71B2D916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900" y="1525527"/>
              <a:ext cx="1260000" cy="11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Z:\Products\Intercoms\IP &amp; LTE Intercoms\2N IP Verso\Photos\Modules &amp; Accessories\Touch Display\9155036_ip_verso_touch_display_photo_front_lq.png">
              <a:extLst>
                <a:ext uri="{FF2B5EF4-FFF2-40B4-BE49-F238E27FC236}">
                  <a16:creationId xmlns:a16="http://schemas.microsoft.com/office/drawing/2014/main" id="{0AAD7F3F-70F8-44A9-ACBC-487076BF2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50" y="1578532"/>
              <a:ext cx="972000" cy="11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bdélník 20">
              <a:extLst>
                <a:ext uri="{FF2B5EF4-FFF2-40B4-BE49-F238E27FC236}">
                  <a16:creationId xmlns:a16="http://schemas.microsoft.com/office/drawing/2014/main" id="{93D72A1E-94B0-48BC-811B-5D6B08D83D00}"/>
                </a:ext>
              </a:extLst>
            </p:cNvPr>
            <p:cNvSpPr/>
            <p:nvPr/>
          </p:nvSpPr>
          <p:spPr bwMode="auto">
            <a:xfrm>
              <a:off x="738000" y="3015137"/>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bdélník 21">
              <a:extLst>
                <a:ext uri="{FF2B5EF4-FFF2-40B4-BE49-F238E27FC236}">
                  <a16:creationId xmlns:a16="http://schemas.microsoft.com/office/drawing/2014/main" id="{6E10896A-919B-4A68-8D88-EDFE1A9ADCBC}"/>
                </a:ext>
              </a:extLst>
            </p:cNvPr>
            <p:cNvSpPr/>
            <p:nvPr/>
          </p:nvSpPr>
          <p:spPr bwMode="auto">
            <a:xfrm>
              <a:off x="2316429" y="3015137"/>
              <a:ext cx="1352715"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bdélník 22">
              <a:extLst>
                <a:ext uri="{FF2B5EF4-FFF2-40B4-BE49-F238E27FC236}">
                  <a16:creationId xmlns:a16="http://schemas.microsoft.com/office/drawing/2014/main" id="{96F344A4-8074-4D31-8E2C-5EB13D7A4103}"/>
                </a:ext>
              </a:extLst>
            </p:cNvPr>
            <p:cNvSpPr/>
            <p:nvPr/>
          </p:nvSpPr>
          <p:spPr bwMode="auto">
            <a:xfrm>
              <a:off x="3894859" y="3015137"/>
              <a:ext cx="1354283"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bdélník 23">
              <a:extLst>
                <a:ext uri="{FF2B5EF4-FFF2-40B4-BE49-F238E27FC236}">
                  <a16:creationId xmlns:a16="http://schemas.microsoft.com/office/drawing/2014/main" id="{DF29C4CD-1203-43A2-B70C-6A555C139359}"/>
                </a:ext>
              </a:extLst>
            </p:cNvPr>
            <p:cNvSpPr/>
            <p:nvPr/>
          </p:nvSpPr>
          <p:spPr bwMode="auto">
            <a:xfrm>
              <a:off x="5474856" y="3015137"/>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57C56915-2B53-4FE5-A8AE-2594C1444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805" y="1454338"/>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0BA8930F-2896-44E5-BA22-95E2CD4B7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019" y="1492423"/>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descr="https://www.2n.cz/documents/22902/623072/9155030_infopanel_213x200.png/467496c2-e506-4199-8531-544af4d66366?t=1475151065483">
              <a:extLst>
                <a:ext uri="{FF2B5EF4-FFF2-40B4-BE49-F238E27FC236}">
                  <a16:creationId xmlns:a16="http://schemas.microsoft.com/office/drawing/2014/main" id="{650E4E39-3D2C-4C12-875B-C371FC6B5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6153"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https://www.2n.cz/documents/22902/623072/9155035_5_buttons_213x200.png/cbb60076-4c56-4b84-83c6-32a239da2021?t=1475151066218">
              <a:extLst>
                <a:ext uri="{FF2B5EF4-FFF2-40B4-BE49-F238E27FC236}">
                  <a16:creationId xmlns:a16="http://schemas.microsoft.com/office/drawing/2014/main" id="{CC695253-7320-499A-B6ED-FED4B232DC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191"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https://www.2n.cz/documents/22902/623072/9155041_induction_loop_213x200.png/023f8b86-acdb-4ef3-8d57-7637e48012b2?t=1475151066948">
              <a:extLst>
                <a:ext uri="{FF2B5EF4-FFF2-40B4-BE49-F238E27FC236}">
                  <a16:creationId xmlns:a16="http://schemas.microsoft.com/office/drawing/2014/main" id="{96D85DD6-C518-4B27-8F4B-33D4912FB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291"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ttps://www.2n.cz/documents/22902/623072/9155031_keypad_213x200.png/7a15642d-c8f0-43a3-a961-1ff3867515a2?t=1484214766911">
              <a:extLst>
                <a:ext uri="{FF2B5EF4-FFF2-40B4-BE49-F238E27FC236}">
                  <a16:creationId xmlns:a16="http://schemas.microsoft.com/office/drawing/2014/main" id="{500CA52C-1D3A-45F8-899A-2230E9EED1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5233" y="1578532"/>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https://www.2n.cz/documents/22902/623072/9155039_blind_module_213x200.png/0e9f9017-bcd5-49ec-b857-e4525c4902cd?t=1475151066782">
              <a:extLst>
                <a:ext uri="{FF2B5EF4-FFF2-40B4-BE49-F238E27FC236}">
                  <a16:creationId xmlns:a16="http://schemas.microsoft.com/office/drawing/2014/main" id="{658C74A3-66DB-4625-BC78-61C165D335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9091"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645076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xfrm>
            <a:off x="1733550" y="220663"/>
            <a:ext cx="2400300" cy="2286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LTE </a:t>
            </a:r>
            <a:r>
              <a:rPr lang="cs-CZ" dirty="0" err="1"/>
              <a:t>Verso</a:t>
            </a:r>
            <a:endParaRPr lang="cs-CZ" dirty="0"/>
          </a:p>
        </p:txBody>
      </p:sp>
      <p:sp>
        <p:nvSpPr>
          <p:cNvPr id="30723" name="Zástupný symbol pro text 26"/>
          <p:cNvSpPr>
            <a:spLocks noGrp="1"/>
          </p:cNvSpPr>
          <p:nvPr>
            <p:ph type="body" sz="quarter" idx="14"/>
          </p:nvPr>
        </p:nvSpPr>
        <p:spPr bwMode="auto">
          <a:xfrm>
            <a:off x="311150" y="868363"/>
            <a:ext cx="4502150" cy="400050"/>
          </a:xfrm>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xfrm>
            <a:off x="254847" y="1482560"/>
            <a:ext cx="5472955" cy="2361891"/>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spcBef>
                <a:spcPts val="0"/>
              </a:spcBef>
              <a:buFont typeface="Arial" panose="020B0604020202020204" pitchFamily="34" charset="0"/>
              <a:buChar char="•"/>
            </a:pPr>
            <a:r>
              <a:rPr lang="en-AU" sz="1100" b="1" dirty="0">
                <a:solidFill>
                  <a:srgbClr val="2C2C2C"/>
                </a:solidFill>
              </a:rPr>
              <a:t>Signalling protocol: </a:t>
            </a:r>
            <a:r>
              <a:rPr lang="en-AU" sz="1100" dirty="0">
                <a:solidFill>
                  <a:srgbClr val="2C2C2C"/>
                </a:solidFill>
              </a:rPr>
              <a:t>SIP 2.0 (RFC- 3261)</a:t>
            </a:r>
          </a:p>
          <a:p>
            <a:pPr marL="285750" indent="-285750">
              <a:lnSpc>
                <a:spcPts val="2000"/>
              </a:lnSpc>
              <a:spcBef>
                <a:spcPts val="0"/>
              </a:spcBef>
              <a:buFont typeface="Arial" panose="020B0604020202020204" pitchFamily="34" charset="0"/>
              <a:buChar char="•"/>
            </a:pPr>
            <a:r>
              <a:rPr lang="en-AU" sz="1100" b="1" dirty="0">
                <a:solidFill>
                  <a:srgbClr val="2C2C2C"/>
                </a:solidFill>
              </a:rPr>
              <a:t>Microphone:</a:t>
            </a:r>
            <a:r>
              <a:rPr lang="en-AU" sz="1100" dirty="0">
                <a:solidFill>
                  <a:srgbClr val="2C2C2C"/>
                </a:solidFill>
              </a:rPr>
              <a:t> 1 built-in microphone</a:t>
            </a:r>
          </a:p>
          <a:p>
            <a:pPr marL="285750" indent="-285750">
              <a:lnSpc>
                <a:spcPts val="2000"/>
              </a:lnSpc>
              <a:spcBef>
                <a:spcPts val="0"/>
              </a:spcBef>
              <a:buFont typeface="Arial" panose="020B0604020202020204" pitchFamily="34" charset="0"/>
              <a:buChar char="•"/>
            </a:pPr>
            <a:r>
              <a:rPr lang="en-AU" sz="1100" b="1" dirty="0">
                <a:solidFill>
                  <a:srgbClr val="2C2C2C"/>
                </a:solidFill>
              </a:rPr>
              <a:t>Camera resolution: </a:t>
            </a:r>
            <a:r>
              <a:rPr lang="en-AU" sz="1100" dirty="0">
                <a:solidFill>
                  <a:srgbClr val="2C2C2C"/>
                </a:solidFill>
              </a:rPr>
              <a:t>1280 x 960px (JPEG), 640 x 480px (video call)</a:t>
            </a:r>
          </a:p>
          <a:p>
            <a:pPr marL="285750" indent="-285750">
              <a:lnSpc>
                <a:spcPts val="2000"/>
              </a:lnSpc>
              <a:spcBef>
                <a:spcPts val="0"/>
              </a:spcBef>
              <a:buFont typeface="Arial" panose="020B0604020202020204" pitchFamily="34" charset="0"/>
              <a:buChar char="•"/>
            </a:pPr>
            <a:r>
              <a:rPr lang="en-AU" sz="1100" b="1" dirty="0">
                <a:solidFill>
                  <a:srgbClr val="2C2C2C"/>
                </a:solidFill>
              </a:rPr>
              <a:t>Viewing angle:</a:t>
            </a:r>
            <a:r>
              <a:rPr lang="en-AU" sz="1100" dirty="0">
                <a:solidFill>
                  <a:srgbClr val="2C2C2C"/>
                </a:solidFill>
              </a:rPr>
              <a:t> </a:t>
            </a:r>
            <a:r>
              <a:rPr lang="en-AU" sz="1100" dirty="0"/>
              <a:t>120° (H), 90° (V), 145° (D)</a:t>
            </a:r>
          </a:p>
          <a:p>
            <a:pPr marL="285750" indent="-285750">
              <a:lnSpc>
                <a:spcPts val="2000"/>
              </a:lnSpc>
              <a:spcBef>
                <a:spcPts val="0"/>
              </a:spcBef>
              <a:buFont typeface="Arial" panose="020B0604020202020204" pitchFamily="34" charset="0"/>
              <a:buChar char="•"/>
            </a:pPr>
            <a:r>
              <a:rPr lang="en-AU" sz="1100" b="1" dirty="0">
                <a:solidFill>
                  <a:srgbClr val="2C2C2C"/>
                </a:solidFill>
              </a:rPr>
              <a:t>Video stream codecs: </a:t>
            </a:r>
            <a:r>
              <a:rPr lang="en-AU" sz="1100" dirty="0"/>
              <a:t>H.263+, H.263, H.264, MJPEG, MPEG-4</a:t>
            </a:r>
          </a:p>
          <a:p>
            <a:pPr marL="285750" indent="-285750">
              <a:lnSpc>
                <a:spcPts val="2000"/>
              </a:lnSpc>
              <a:spcBef>
                <a:spcPts val="0"/>
              </a:spcBef>
              <a:buFont typeface="Arial" panose="020B0604020202020204" pitchFamily="34" charset="0"/>
              <a:buChar char="•"/>
            </a:pPr>
            <a:r>
              <a:rPr lang="en-AU" sz="1100" b="1" dirty="0">
                <a:solidFill>
                  <a:srgbClr val="2C2C2C"/>
                </a:solidFill>
              </a:rPr>
              <a:t>Power supply:</a:t>
            </a:r>
            <a:r>
              <a:rPr lang="en-AU" sz="1100" dirty="0">
                <a:solidFill>
                  <a:srgbClr val="2C2C2C"/>
                </a:solidFill>
              </a:rPr>
              <a:t> </a:t>
            </a:r>
            <a:r>
              <a:rPr lang="en-AU" sz="1100" dirty="0"/>
              <a:t>12V ± 15%/ 2A DC</a:t>
            </a:r>
          </a:p>
          <a:p>
            <a:pPr marL="285750" indent="-285750">
              <a:lnSpc>
                <a:spcPts val="2000"/>
              </a:lnSpc>
              <a:spcBef>
                <a:spcPts val="0"/>
              </a:spcBef>
              <a:buFont typeface="Arial" panose="020B0604020202020204" pitchFamily="34" charset="0"/>
              <a:buChar char="•"/>
            </a:pPr>
            <a:r>
              <a:rPr lang="en-AU" sz="1100" b="1" dirty="0">
                <a:solidFill>
                  <a:srgbClr val="2C2C2C"/>
                </a:solidFill>
              </a:rPr>
              <a:t>Network connection: </a:t>
            </a:r>
            <a:r>
              <a:rPr lang="en-AU" sz="1100" dirty="0"/>
              <a:t>LTE FDD Cat.1, 3GPP release 9 compliant</a:t>
            </a:r>
          </a:p>
          <a:p>
            <a:pPr marL="285750" indent="-285750">
              <a:lnSpc>
                <a:spcPts val="2000"/>
              </a:lnSpc>
              <a:spcBef>
                <a:spcPts val="0"/>
              </a:spcBef>
              <a:buFont typeface="Arial" panose="020B0604020202020204" pitchFamily="34" charset="0"/>
              <a:buChar char="•"/>
            </a:pPr>
            <a:r>
              <a:rPr lang="en-AU" sz="1100" u="sng" dirty="0"/>
              <a:t>4G Bands (MHz):</a:t>
            </a:r>
            <a:r>
              <a:rPr lang="en-AU" sz="1100" dirty="0"/>
              <a:t> B1(2100), B3(1800), B7(2600), B8(900), B20(800)</a:t>
            </a:r>
          </a:p>
          <a:p>
            <a:pPr marL="285750" indent="-285750">
              <a:lnSpc>
                <a:spcPts val="2000"/>
              </a:lnSpc>
              <a:spcBef>
                <a:spcPts val="0"/>
              </a:spcBef>
              <a:buFont typeface="Arial" panose="020B0604020202020204" pitchFamily="34" charset="0"/>
              <a:buChar char="•"/>
            </a:pPr>
            <a:r>
              <a:rPr lang="en-AU" sz="1100" u="sng" dirty="0"/>
              <a:t>Output power </a:t>
            </a:r>
            <a:r>
              <a:rPr lang="en-AU" sz="1100" dirty="0"/>
              <a:t>- Class 3 (0.2 W, 23 dBm) @ LTE</a:t>
            </a:r>
            <a:endParaRPr lang="en-AU" sz="1100" dirty="0">
              <a:solidFill>
                <a:srgbClr val="2C2C2C"/>
              </a:solidFill>
            </a:endParaRPr>
          </a:p>
          <a:p>
            <a:pPr>
              <a:buFont typeface="Arial" charset="0"/>
              <a:buChar char="•"/>
            </a:pPr>
            <a:endParaRPr lang="en-AU" sz="1200" dirty="0"/>
          </a:p>
          <a:p>
            <a:r>
              <a:rPr lang="en-AU" sz="1200" dirty="0">
                <a:solidFill>
                  <a:srgbClr val="2C2C2C"/>
                </a:solidFill>
              </a:rPr>
              <a:t> </a:t>
            </a:r>
          </a:p>
        </p:txBody>
      </p:sp>
      <p:pic>
        <p:nvPicPr>
          <p:cNvPr id="30725" name="Obrázek 14" descr="ip_5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8800" y="3844451"/>
            <a:ext cx="457200" cy="584200"/>
          </a:xfrm>
          <a:prstGeom prst="rect">
            <a:avLst/>
          </a:prstGeom>
          <a:noFill/>
          <a:ln w="9525">
            <a:noFill/>
            <a:miter lim="800000"/>
            <a:headEnd/>
            <a:tailEnd/>
          </a:ln>
        </p:spPr>
      </p:pic>
      <p:pic>
        <p:nvPicPr>
          <p:cNvPr id="30727" name="Picture 8" descr="C:\Users\Holkova\Desktop\fotky a obrázky\ikony_IK0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0306" y="3875087"/>
            <a:ext cx="511175" cy="582612"/>
          </a:xfrm>
          <a:prstGeom prst="rect">
            <a:avLst/>
          </a:prstGeom>
          <a:noFill/>
          <a:ln w="9525">
            <a:noFill/>
            <a:miter lim="800000"/>
            <a:headEnd/>
            <a:tailEnd/>
          </a:ln>
        </p:spPr>
      </p:pic>
      <p:pic>
        <p:nvPicPr>
          <p:cNvPr id="3" name="Obrázek 2" descr="Obsah obrázku text&#10;&#10;Popis byl vytvořen automaticky">
            <a:extLst>
              <a:ext uri="{FF2B5EF4-FFF2-40B4-BE49-F238E27FC236}">
                <a16:creationId xmlns:a16="http://schemas.microsoft.com/office/drawing/2014/main" id="{D71816A0-00A7-EE42-9AB5-6AA759C15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72" y="589455"/>
            <a:ext cx="2791217" cy="3463338"/>
          </a:xfrm>
          <a:prstGeom prst="rect">
            <a:avLst/>
          </a:prstGeom>
        </p:spPr>
      </p:pic>
    </p:spTree>
    <p:extLst>
      <p:ext uri="{BB962C8B-B14F-4D97-AF65-F5344CB8AC3E}">
        <p14:creationId xmlns:p14="http://schemas.microsoft.com/office/powerpoint/2010/main" val="24529423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budova, vsedě, dům, vpředu&#10;&#10;Popis byl vytvořen automaticky">
            <a:extLst>
              <a:ext uri="{FF2B5EF4-FFF2-40B4-BE49-F238E27FC236}">
                <a16:creationId xmlns:a16="http://schemas.microsoft.com/office/drawing/2014/main" id="{4E9F573D-915A-4DD0-B5E6-B60C89D410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4400"/>
          </a:xfrm>
          <a:prstGeom prst="rect">
            <a:avLst/>
          </a:prstGeom>
        </p:spPr>
      </p:pic>
      <p:sp>
        <p:nvSpPr>
          <p:cNvPr id="5" name="TextovéPole 4">
            <a:extLst>
              <a:ext uri="{FF2B5EF4-FFF2-40B4-BE49-F238E27FC236}">
                <a16:creationId xmlns:a16="http://schemas.microsoft.com/office/drawing/2014/main" id="{6D23D0B8-78BD-4351-A0BE-D833E5A48A46}"/>
              </a:ext>
            </a:extLst>
          </p:cNvPr>
          <p:cNvSpPr txBox="1"/>
          <p:nvPr/>
        </p:nvSpPr>
        <p:spPr bwMode="auto">
          <a:xfrm>
            <a:off x="1400176" y="2020416"/>
            <a:ext cx="4629150" cy="1569660"/>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a:t>
            </a:r>
            <a:r>
              <a:rPr lang="cs-CZ" cap="all" dirty="0" err="1">
                <a:solidFill>
                  <a:schemeClr val="bg1"/>
                </a:solidFill>
                <a:latin typeface="Verdana" panose="020B0604030504040204" pitchFamily="34" charset="0"/>
                <a:ea typeface="Verdana" panose="020B0604030504040204" pitchFamily="34" charset="0"/>
              </a:rPr>
              <a:t>Ip</a:t>
            </a:r>
            <a:r>
              <a:rPr lang="cs-CZ" cap="all" dirty="0">
                <a:solidFill>
                  <a:schemeClr val="bg1"/>
                </a:solidFill>
                <a:latin typeface="Verdana" panose="020B0604030504040204" pitchFamily="34" charset="0"/>
                <a:ea typeface="Verdana" panose="020B0604030504040204" pitchFamily="34" charset="0"/>
              </a:rPr>
              <a:t> </a:t>
            </a:r>
            <a:r>
              <a:rPr lang="cs-CZ" cap="all" dirty="0" err="1">
                <a:solidFill>
                  <a:schemeClr val="bg1"/>
                </a:solidFill>
                <a:latin typeface="Verdana" panose="020B0604030504040204" pitchFamily="34" charset="0"/>
                <a:ea typeface="Verdana" panose="020B0604030504040204" pitchFamily="34" charset="0"/>
              </a:rPr>
              <a:t>solo</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a:solidFill>
                  <a:schemeClr val="bg1"/>
                </a:solidFill>
                <a:latin typeface="Verdana" panose="020B0604030504040204" pitchFamily="34" charset="0"/>
                <a:ea typeface="Verdana" panose="020B0604030504040204" pitchFamily="34" charset="0"/>
              </a:rPr>
              <a:t>Compact </a:t>
            </a:r>
            <a:r>
              <a:rPr lang="en-AU" sz="2000" b="1" cap="all" dirty="0" err="1">
                <a:solidFill>
                  <a:schemeClr val="bg1"/>
                </a:solidFill>
                <a:latin typeface="Verdana" panose="020B0604030504040204" pitchFamily="34" charset="0"/>
                <a:ea typeface="Verdana" panose="020B0604030504040204" pitchFamily="34" charset="0"/>
              </a:rPr>
              <a:t>ip</a:t>
            </a:r>
            <a:r>
              <a:rPr lang="en-AU" sz="2000" b="1" cap="all" dirty="0">
                <a:solidFill>
                  <a:schemeClr val="bg1"/>
                </a:solidFill>
                <a:latin typeface="Verdana" panose="020B0604030504040204" pitchFamily="34" charset="0"/>
                <a:ea typeface="Verdana" panose="020B0604030504040204" pitchFamily="34" charset="0"/>
              </a:rPr>
              <a:t> intercom ideal</a:t>
            </a:r>
          </a:p>
          <a:p>
            <a:pPr algn="r"/>
            <a:r>
              <a:rPr lang="en-AU" sz="2000" b="1" cap="all" dirty="0">
                <a:solidFill>
                  <a:schemeClr val="bg1"/>
                </a:solidFill>
                <a:latin typeface="Verdana" panose="020B0604030504040204" pitchFamily="34" charset="0"/>
                <a:ea typeface="Verdana" panose="020B0604030504040204" pitchFamily="34" charset="0"/>
              </a:rPr>
              <a:t>For home automation</a:t>
            </a:r>
          </a:p>
          <a:p>
            <a:endParaRPr lang="cs-CZ" sz="20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15246748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descr="Obsah obrázku monitor, interiér, zeď&#10;&#10;Popis byl vytvořen automaticky">
            <a:extLst>
              <a:ext uri="{FF2B5EF4-FFF2-40B4-BE49-F238E27FC236}">
                <a16:creationId xmlns:a16="http://schemas.microsoft.com/office/drawing/2014/main" id="{F123813A-6444-42A2-8503-D2D773306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868" y="1016983"/>
            <a:ext cx="2520000" cy="1944000"/>
          </a:xfrm>
          <a:prstGeom prst="rect">
            <a:avLst/>
          </a:prstGeom>
        </p:spPr>
      </p:pic>
      <p:sp>
        <p:nvSpPr>
          <p:cNvPr id="60" name="Zástupný symbol pro text 59"/>
          <p:cNvSpPr>
            <a:spLocks noGrp="1"/>
          </p:cNvSpPr>
          <p:nvPr>
            <p:ph type="body" sz="quarter" idx="11"/>
          </p:nvPr>
        </p:nvSpPr>
        <p:spPr>
          <a:xfrm>
            <a:off x="994540" y="1707591"/>
            <a:ext cx="4506912" cy="2554288"/>
          </a:xfrm>
        </p:spPr>
        <p:txBody>
          <a:bodyPr/>
          <a:lstStyle/>
          <a:p>
            <a:pPr defTabSz="533396" fontAlgn="auto" hangingPunct="1">
              <a:lnSpc>
                <a:spcPct val="90000"/>
              </a:lnSpc>
              <a:spcBef>
                <a:spcPts val="0"/>
              </a:spcBef>
              <a:spcAft>
                <a:spcPts val="500"/>
              </a:spcAft>
              <a:defRPr sz="1800" b="0" i="0" u="none" strike="noStrike" kern="0" cap="none" spc="0" baseline="0">
                <a:solidFill>
                  <a:srgbClr val="000000"/>
                </a:solidFill>
                <a:uFillTx/>
              </a:defRPr>
            </a:pPr>
            <a:r>
              <a:rPr lang="cs-CZ" dirty="0" err="1"/>
              <a:t>Entrance</a:t>
            </a:r>
            <a:r>
              <a:rPr lang="cs-CZ" dirty="0"/>
              <a:t> to </a:t>
            </a:r>
            <a:r>
              <a:rPr lang="cs-CZ" dirty="0" err="1"/>
              <a:t>your</a:t>
            </a:r>
            <a:r>
              <a:rPr lang="cs-CZ" dirty="0"/>
              <a:t> </a:t>
            </a:r>
            <a:r>
              <a:rPr lang="en-US" dirty="0"/>
              <a:t>Smart Home </a:t>
            </a:r>
          </a:p>
          <a:p>
            <a:pPr marL="285750" indent="-195263">
              <a:lnSpc>
                <a:spcPct val="150000"/>
              </a:lnSpc>
              <a:buFont typeface="Arial" panose="020B0604020202020204" pitchFamily="34" charset="0"/>
              <a:buChar char="•"/>
              <a:defRPr/>
            </a:pPr>
            <a:r>
              <a:rPr lang="cs-CZ" sz="1100" b="1" dirty="0" err="1"/>
              <a:t>Small</a:t>
            </a:r>
            <a:r>
              <a:rPr lang="cs-CZ" sz="1100" b="1" dirty="0"/>
              <a:t> </a:t>
            </a:r>
            <a:r>
              <a:rPr lang="cs-CZ" sz="1100" b="1" dirty="0" err="1"/>
              <a:t>package</a:t>
            </a:r>
            <a:r>
              <a:rPr lang="cs-CZ" sz="1100" dirty="0"/>
              <a:t>, just </a:t>
            </a:r>
            <a:r>
              <a:rPr lang="cs-CZ" sz="1100" dirty="0" err="1"/>
              <a:t>one</a:t>
            </a:r>
            <a:r>
              <a:rPr lang="cs-CZ" sz="1100" dirty="0"/>
              <a:t> </a:t>
            </a:r>
            <a:r>
              <a:rPr lang="cs-CZ" sz="1100" dirty="0" err="1"/>
              <a:t>button</a:t>
            </a:r>
            <a:r>
              <a:rPr lang="cs-CZ" sz="1100" dirty="0"/>
              <a:t>, video </a:t>
            </a:r>
            <a:r>
              <a:rPr lang="cs-CZ" sz="1100" dirty="0" err="1"/>
              <a:t>calls</a:t>
            </a:r>
            <a:endParaRPr lang="cs-CZ" sz="1100" b="1" dirty="0"/>
          </a:p>
          <a:p>
            <a:pPr marL="285750" indent="-195263">
              <a:lnSpc>
                <a:spcPct val="150000"/>
              </a:lnSpc>
              <a:spcBef>
                <a:spcPts val="900"/>
              </a:spcBef>
              <a:buFont typeface="Arial" panose="020B0604020202020204" pitchFamily="34" charset="0"/>
              <a:buChar char="•"/>
              <a:defRPr/>
            </a:pPr>
            <a:r>
              <a:rPr lang="cs-CZ" sz="1100" b="1" dirty="0" err="1"/>
              <a:t>Hidden</a:t>
            </a:r>
            <a:r>
              <a:rPr lang="cs-CZ" sz="1100" b="1" dirty="0"/>
              <a:t> HD </a:t>
            </a:r>
            <a:r>
              <a:rPr lang="cs-CZ" sz="1100" b="1" dirty="0" err="1"/>
              <a:t>camera</a:t>
            </a:r>
            <a:r>
              <a:rPr lang="cs-CZ" sz="1100" b="1" dirty="0"/>
              <a:t> </a:t>
            </a:r>
            <a:r>
              <a:rPr lang="cs-CZ" sz="1100" dirty="0" err="1"/>
              <a:t>with</a:t>
            </a:r>
            <a:r>
              <a:rPr lang="cs-CZ" sz="1100" dirty="0"/>
              <a:t> night vision</a:t>
            </a:r>
          </a:p>
          <a:p>
            <a:pPr marL="285750" indent="-195263">
              <a:lnSpc>
                <a:spcPct val="150000"/>
              </a:lnSpc>
              <a:spcBef>
                <a:spcPts val="900"/>
              </a:spcBef>
              <a:buFont typeface="Arial" panose="020B0604020202020204" pitchFamily="34" charset="0"/>
              <a:buChar char="•"/>
              <a:defRPr/>
            </a:pPr>
            <a:r>
              <a:rPr lang="cs-CZ" sz="1100" b="1" dirty="0" err="1"/>
              <a:t>Snapshots</a:t>
            </a:r>
            <a:r>
              <a:rPr lang="cs-CZ" sz="1100" b="1" dirty="0"/>
              <a:t> </a:t>
            </a:r>
            <a:r>
              <a:rPr lang="cs-CZ" sz="1100" dirty="0" err="1"/>
              <a:t>of</a:t>
            </a:r>
            <a:r>
              <a:rPr lang="cs-CZ" sz="1100" dirty="0"/>
              <a:t> </a:t>
            </a:r>
            <a:r>
              <a:rPr lang="cs-CZ" sz="1100" dirty="0" err="1"/>
              <a:t>the</a:t>
            </a:r>
            <a:r>
              <a:rPr lang="cs-CZ" sz="1100" dirty="0"/>
              <a:t> </a:t>
            </a:r>
            <a:r>
              <a:rPr lang="cs-CZ" sz="1100" dirty="0" err="1"/>
              <a:t>visitor</a:t>
            </a:r>
            <a:r>
              <a:rPr lang="cs-CZ" sz="1100" dirty="0"/>
              <a:t> </a:t>
            </a:r>
            <a:r>
              <a:rPr lang="cs-CZ" sz="1100" b="1" dirty="0"/>
              <a:t>to </a:t>
            </a:r>
            <a:r>
              <a:rPr lang="cs-CZ" sz="1100" b="1" dirty="0" err="1"/>
              <a:t>your</a:t>
            </a:r>
            <a:r>
              <a:rPr lang="cs-CZ" sz="1100" b="1" dirty="0"/>
              <a:t> email </a:t>
            </a:r>
          </a:p>
          <a:p>
            <a:pPr marL="285750" indent="-195263">
              <a:lnSpc>
                <a:spcPct val="150000"/>
              </a:lnSpc>
              <a:spcBef>
                <a:spcPts val="900"/>
              </a:spcBef>
              <a:buFont typeface="Arial" panose="020B0604020202020204" pitchFamily="34" charset="0"/>
              <a:buChar char="•"/>
              <a:defRPr/>
            </a:pPr>
            <a:r>
              <a:rPr lang="cs-CZ" sz="1100" b="1" dirty="0" err="1"/>
              <a:t>Integration</a:t>
            </a:r>
            <a:r>
              <a:rPr lang="cs-CZ" sz="1100" dirty="0"/>
              <a:t> </a:t>
            </a:r>
            <a:r>
              <a:rPr lang="cs-CZ" sz="1100" dirty="0" err="1"/>
              <a:t>with</a:t>
            </a:r>
            <a:r>
              <a:rPr lang="cs-CZ" sz="1100" dirty="0"/>
              <a:t> </a:t>
            </a:r>
            <a:r>
              <a:rPr lang="cs-CZ" sz="1100" b="1" dirty="0" err="1"/>
              <a:t>home</a:t>
            </a:r>
            <a:r>
              <a:rPr lang="cs-CZ" sz="1100" b="1" dirty="0"/>
              <a:t> </a:t>
            </a:r>
            <a:r>
              <a:rPr lang="cs-CZ" sz="1100" b="1" dirty="0" err="1"/>
              <a:t>automation</a:t>
            </a:r>
            <a:r>
              <a:rPr lang="cs-CZ" sz="1100" b="1" dirty="0"/>
              <a:t> </a:t>
            </a:r>
            <a:r>
              <a:rPr lang="cs-CZ" sz="1100" dirty="0" err="1"/>
              <a:t>systems</a:t>
            </a:r>
            <a:br>
              <a:rPr lang="cs-CZ" sz="1100" dirty="0">
                <a:solidFill>
                  <a:schemeClr val="tx1"/>
                </a:solidFill>
              </a:rPr>
            </a:br>
            <a:r>
              <a:rPr lang="cs-CZ" sz="1100" dirty="0">
                <a:solidFill>
                  <a:schemeClr val="tx1"/>
                </a:solidFill>
              </a:rPr>
              <a:t>(</a:t>
            </a:r>
            <a:r>
              <a:rPr lang="cs-CZ" sz="1050" dirty="0">
                <a:solidFill>
                  <a:schemeClr val="tx1">
                    <a:lumMod val="50000"/>
                  </a:schemeClr>
                </a:solidFill>
              </a:rPr>
              <a:t>O</a:t>
            </a:r>
            <a:r>
              <a:rPr lang="en-US" sz="1050" dirty="0">
                <a:solidFill>
                  <a:schemeClr val="tx1">
                    <a:lumMod val="50000"/>
                  </a:schemeClr>
                </a:solidFill>
              </a:rPr>
              <a:t>pen HTTP API,</a:t>
            </a:r>
            <a:r>
              <a:rPr lang="cs-CZ" sz="1050" dirty="0">
                <a:solidFill>
                  <a:schemeClr val="tx1">
                    <a:lumMod val="50000"/>
                  </a:schemeClr>
                </a:solidFill>
              </a:rPr>
              <a:t> SIP,</a:t>
            </a:r>
            <a:r>
              <a:rPr lang="en-US" sz="1050" dirty="0">
                <a:solidFill>
                  <a:schemeClr val="tx1">
                    <a:lumMod val="50000"/>
                  </a:schemeClr>
                </a:solidFill>
              </a:rPr>
              <a:t> </a:t>
            </a:r>
            <a:r>
              <a:rPr lang="cs-CZ" sz="1050" dirty="0">
                <a:solidFill>
                  <a:schemeClr val="tx1">
                    <a:lumMod val="50000"/>
                  </a:schemeClr>
                </a:solidFill>
              </a:rPr>
              <a:t>ONVIF S, RTSP </a:t>
            </a:r>
            <a:r>
              <a:rPr lang="cs-CZ" sz="1050" dirty="0" err="1">
                <a:solidFill>
                  <a:schemeClr val="tx1">
                    <a:lumMod val="50000"/>
                  </a:schemeClr>
                </a:solidFill>
              </a:rPr>
              <a:t>streaming</a:t>
            </a:r>
            <a:r>
              <a:rPr lang="cs-CZ" sz="1050" dirty="0">
                <a:solidFill>
                  <a:schemeClr val="tx1">
                    <a:lumMod val="50000"/>
                  </a:schemeClr>
                </a:solidFill>
              </a:rPr>
              <a:t>, a</a:t>
            </a:r>
            <a:r>
              <a:rPr lang="en-US" sz="1050" dirty="0" err="1">
                <a:solidFill>
                  <a:schemeClr val="tx1">
                    <a:lumMod val="50000"/>
                  </a:schemeClr>
                </a:solidFill>
              </a:rPr>
              <a:t>utomation</a:t>
            </a:r>
            <a:r>
              <a:rPr lang="en-US" sz="1050" dirty="0">
                <a:solidFill>
                  <a:schemeClr val="tx1">
                    <a:lumMod val="50000"/>
                  </a:schemeClr>
                </a:solidFill>
              </a:rPr>
              <a:t> functionality</a:t>
            </a:r>
            <a:r>
              <a:rPr lang="cs-CZ" sz="1050" dirty="0">
                <a:solidFill>
                  <a:schemeClr val="tx1">
                    <a:lumMod val="50000"/>
                  </a:schemeClr>
                </a:solidFill>
              </a:rPr>
              <a:t>)</a:t>
            </a:r>
            <a:endParaRPr lang="cs-CZ" sz="1200" dirty="0">
              <a:solidFill>
                <a:schemeClr val="tx1"/>
              </a:solidFill>
            </a:endParaRPr>
          </a:p>
        </p:txBody>
      </p:sp>
      <p:sp>
        <p:nvSpPr>
          <p:cNvPr id="19459" name="Zástupný symbol pro text 60"/>
          <p:cNvSpPr>
            <a:spLocks noGrp="1"/>
          </p:cNvSpPr>
          <p:nvPr>
            <p:ph type="body" sz="quarter" idx="12"/>
          </p:nvPr>
        </p:nvSpPr>
        <p:spPr bwMode="auto">
          <a:xfrm>
            <a:off x="574271" y="1003129"/>
            <a:ext cx="5006257" cy="456687"/>
          </a:xfrm>
          <a:noFill/>
          <a:ln>
            <a:miter lim="800000"/>
            <a:headEnd/>
            <a:tailEnd/>
          </a:ln>
        </p:spPr>
        <p:txBody>
          <a:bodyPr vert="horz" wrap="square" lIns="91440" tIns="45720" rIns="91440" bIns="45720" numCol="1" anchorCtr="0" compatLnSpc="1">
            <a:prstTxWarp prst="textNoShape">
              <a:avLst/>
            </a:prstTxWarp>
          </a:bodyPr>
          <a:lstStyle/>
          <a:p>
            <a:r>
              <a:rPr lang="cs-CZ" sz="1600" dirty="0"/>
              <a:t>2N</a:t>
            </a:r>
            <a:r>
              <a:rPr lang="cs-CZ" sz="1600" baseline="30000" dirty="0"/>
              <a:t>®</a:t>
            </a:r>
            <a:r>
              <a:rPr lang="cs-CZ" sz="1600" dirty="0"/>
              <a:t> IP Solo</a:t>
            </a:r>
            <a:endParaRPr lang="en-US" sz="1500" dirty="0"/>
          </a:p>
        </p:txBody>
      </p:sp>
      <p:pic>
        <p:nvPicPr>
          <p:cNvPr id="10" name="Obrázek 9" descr="Obsah obrázku monitor, zeď, interiér, televizor&#10;&#10;Popis byl vytvořen automaticky">
            <a:extLst>
              <a:ext uri="{FF2B5EF4-FFF2-40B4-BE49-F238E27FC236}">
                <a16:creationId xmlns:a16="http://schemas.microsoft.com/office/drawing/2014/main" id="{E1CA786B-92D3-48A2-811F-9CEDBD925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855" y="2182513"/>
            <a:ext cx="2520000" cy="1944004"/>
          </a:xfrm>
          <a:prstGeom prst="rect">
            <a:avLst/>
          </a:prstGeom>
        </p:spPr>
      </p:pic>
      <p:pic>
        <p:nvPicPr>
          <p:cNvPr id="5" name="Obrázek 4" descr="Obsah obrázku tmavé, obloha, podepsat, stojící&#10;&#10;Popis byl vytvořen automaticky">
            <a:extLst>
              <a:ext uri="{FF2B5EF4-FFF2-40B4-BE49-F238E27FC236}">
                <a16:creationId xmlns:a16="http://schemas.microsoft.com/office/drawing/2014/main" id="{30E34880-4ED6-4845-86F0-4035F2381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870" y="2199176"/>
            <a:ext cx="540000" cy="540000"/>
          </a:xfrm>
          <a:prstGeom prst="rect">
            <a:avLst/>
          </a:prstGeom>
        </p:spPr>
      </p:pic>
      <p:pic>
        <p:nvPicPr>
          <p:cNvPr id="9" name="Obrázek 8" descr="Obsah obrázku tmavé, fotka, vlak, černá&#10;&#10;Popis byl vytvořen automaticky">
            <a:extLst>
              <a:ext uri="{FF2B5EF4-FFF2-40B4-BE49-F238E27FC236}">
                <a16:creationId xmlns:a16="http://schemas.microsoft.com/office/drawing/2014/main" id="{04723A49-4205-4A69-BBC7-EF46B740C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870" y="2924682"/>
            <a:ext cx="540000" cy="540000"/>
          </a:xfrm>
          <a:prstGeom prst="rect">
            <a:avLst/>
          </a:prstGeom>
        </p:spPr>
      </p:pic>
      <p:sp>
        <p:nvSpPr>
          <p:cNvPr id="8" name="TextovéPole 7">
            <a:extLst>
              <a:ext uri="{FF2B5EF4-FFF2-40B4-BE49-F238E27FC236}">
                <a16:creationId xmlns:a16="http://schemas.microsoft.com/office/drawing/2014/main" id="{58D1D433-0412-441C-8D5E-EA454E1C3FD4}"/>
              </a:ext>
            </a:extLst>
          </p:cNvPr>
          <p:cNvSpPr txBox="1"/>
          <p:nvPr/>
        </p:nvSpPr>
        <p:spPr bwMode="auto">
          <a:xfrm>
            <a:off x="312001" y="2669020"/>
            <a:ext cx="679189" cy="323165"/>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smart</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homes</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1" name="TextovéPole 10">
            <a:extLst>
              <a:ext uri="{FF2B5EF4-FFF2-40B4-BE49-F238E27FC236}">
                <a16:creationId xmlns:a16="http://schemas.microsoft.com/office/drawing/2014/main" id="{CAC2EF4D-2A24-4D3A-BA09-21100B6E2FFD}"/>
              </a:ext>
            </a:extLst>
          </p:cNvPr>
          <p:cNvSpPr txBox="1"/>
          <p:nvPr/>
        </p:nvSpPr>
        <p:spPr bwMode="auto">
          <a:xfrm>
            <a:off x="324275" y="3443721"/>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Compact</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size</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Obdélník 25">
            <a:extLst>
              <a:ext uri="{FF2B5EF4-FFF2-40B4-BE49-F238E27FC236}">
                <a16:creationId xmlns:a16="http://schemas.microsoft.com/office/drawing/2014/main" id="{701A6ED3-27AD-4D8E-9610-CCC0E110CD35}"/>
              </a:ext>
            </a:extLst>
          </p:cNvPr>
          <p:cNvSpPr/>
          <p:nvPr/>
        </p:nvSpPr>
        <p:spPr bwMode="auto">
          <a:xfrm>
            <a:off x="3116430" y="18898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bdélník 24">
            <a:extLst>
              <a:ext uri="{FF2B5EF4-FFF2-40B4-BE49-F238E27FC236}">
                <a16:creationId xmlns:a16="http://schemas.microsoft.com/office/drawing/2014/main" id="{6AE8C2BB-923F-4F75-8D72-DBC5CA7370D7}"/>
              </a:ext>
            </a:extLst>
          </p:cNvPr>
          <p:cNvSpPr/>
          <p:nvPr/>
        </p:nvSpPr>
        <p:spPr bwMode="auto">
          <a:xfrm>
            <a:off x="1270434" y="1874726"/>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t>Main</a:t>
            </a:r>
            <a:r>
              <a:rPr lang="cs-CZ" cap="none" dirty="0"/>
              <a:t> </a:t>
            </a:r>
            <a:r>
              <a:rPr lang="cs-CZ" cap="none" dirty="0" err="1"/>
              <a:t>units</a:t>
            </a:r>
            <a:r>
              <a:rPr lang="cs-CZ" cap="none" dirty="0"/>
              <a:t> </a:t>
            </a:r>
            <a:r>
              <a:rPr lang="cs-CZ" cap="none" dirty="0" err="1"/>
              <a:t>with</a:t>
            </a:r>
            <a:r>
              <a:rPr lang="cs-CZ" cap="none" dirty="0"/>
              <a:t> </a:t>
            </a:r>
            <a:r>
              <a:rPr lang="cs-CZ" cap="none" dirty="0" err="1"/>
              <a:t>camera</a:t>
            </a:r>
            <a:endParaRPr lang="en-US" cap="none" dirty="0"/>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Solo</a:t>
            </a:r>
            <a:endParaRPr lang="cs-CZ" dirty="0"/>
          </a:p>
        </p:txBody>
      </p:sp>
      <p:pic>
        <p:nvPicPr>
          <p:cNvPr id="20" name="Obrázek 19" descr="Obsah obrázku vsedě, monitor, černá, stůl&#10;&#10;Popis byl vytvořen automaticky">
            <a:extLst>
              <a:ext uri="{FF2B5EF4-FFF2-40B4-BE49-F238E27FC236}">
                <a16:creationId xmlns:a16="http://schemas.microsoft.com/office/drawing/2014/main" id="{515EC4DF-3F81-4F51-96B6-34A936DAC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139" y="1928726"/>
            <a:ext cx="1244814" cy="1332000"/>
          </a:xfrm>
          <a:prstGeom prst="rect">
            <a:avLst/>
          </a:prstGeom>
        </p:spPr>
      </p:pic>
      <p:pic>
        <p:nvPicPr>
          <p:cNvPr id="21" name="Obrázek 20" descr="Obsah obrázku vsedě, monitor, černá, stůl&#10;&#10;Popis byl vytvořen automaticky">
            <a:extLst>
              <a:ext uri="{FF2B5EF4-FFF2-40B4-BE49-F238E27FC236}">
                <a16:creationId xmlns:a16="http://schemas.microsoft.com/office/drawing/2014/main" id="{7E5BE68A-2D5D-4417-BA32-E13672188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916" y="1928726"/>
            <a:ext cx="1244814" cy="1332000"/>
          </a:xfrm>
          <a:prstGeom prst="rect">
            <a:avLst/>
          </a:prstGeom>
        </p:spPr>
      </p:pic>
      <p:sp>
        <p:nvSpPr>
          <p:cNvPr id="22" name="Zástupný symbol pro text 13">
            <a:extLst>
              <a:ext uri="{FF2B5EF4-FFF2-40B4-BE49-F238E27FC236}">
                <a16:creationId xmlns:a16="http://schemas.microsoft.com/office/drawing/2014/main" id="{3E53AE15-4695-4A8F-B295-BA2144A27CF2}"/>
              </a:ext>
            </a:extLst>
          </p:cNvPr>
          <p:cNvSpPr txBox="1">
            <a:spLocks/>
          </p:cNvSpPr>
          <p:nvPr/>
        </p:nvSpPr>
        <p:spPr bwMode="auto">
          <a:xfrm>
            <a:off x="584269" y="3521911"/>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nickel</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err="1">
                <a:solidFill>
                  <a:srgbClr val="2C2C2C"/>
                </a:solidFill>
                <a:latin typeface="Verdana" pitchFamily="34" charset="0"/>
              </a:rPr>
              <a:t>surface</a:t>
            </a:r>
            <a:r>
              <a:rPr lang="cs-CZ" sz="1000" dirty="0">
                <a:solidFill>
                  <a:srgbClr val="2C2C2C"/>
                </a:solidFill>
                <a:latin typeface="Verdana" pitchFamily="34" charset="0"/>
              </a:rPr>
              <a:t>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9155301CS</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3" name="Zástupný symbol pro text 13">
            <a:extLst>
              <a:ext uri="{FF2B5EF4-FFF2-40B4-BE49-F238E27FC236}">
                <a16:creationId xmlns:a16="http://schemas.microsoft.com/office/drawing/2014/main" id="{D873FE1F-8709-411B-A016-59934F8FD7EA}"/>
              </a:ext>
            </a:extLst>
          </p:cNvPr>
          <p:cNvSpPr txBox="1">
            <a:spLocks/>
          </p:cNvSpPr>
          <p:nvPr/>
        </p:nvSpPr>
        <p:spPr bwMode="auto">
          <a:xfrm>
            <a:off x="2418304" y="3521911"/>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black</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err="1">
                <a:solidFill>
                  <a:srgbClr val="2C2C2C"/>
                </a:solidFill>
                <a:latin typeface="Verdana" pitchFamily="34" charset="0"/>
              </a:rPr>
              <a:t>surface</a:t>
            </a:r>
            <a:r>
              <a:rPr lang="cs-CZ" sz="1000" dirty="0">
                <a:solidFill>
                  <a:srgbClr val="2C2C2C"/>
                </a:solidFill>
                <a:latin typeface="Verdana" pitchFamily="34" charset="0"/>
              </a:rPr>
              <a:t>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9155301CBS </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7" name="Obdélník 26">
            <a:extLst>
              <a:ext uri="{FF2B5EF4-FFF2-40B4-BE49-F238E27FC236}">
                <a16:creationId xmlns:a16="http://schemas.microsoft.com/office/drawing/2014/main" id="{E0EA5269-74A0-471B-883F-9C52E2080A46}"/>
              </a:ext>
            </a:extLst>
          </p:cNvPr>
          <p:cNvSpPr/>
          <p:nvPr/>
        </p:nvSpPr>
        <p:spPr bwMode="auto">
          <a:xfrm>
            <a:off x="4867459" y="18898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bdélník 29">
            <a:extLst>
              <a:ext uri="{FF2B5EF4-FFF2-40B4-BE49-F238E27FC236}">
                <a16:creationId xmlns:a16="http://schemas.microsoft.com/office/drawing/2014/main" id="{C7E113D4-B801-45D3-9A74-DBE27387013C}"/>
              </a:ext>
            </a:extLst>
          </p:cNvPr>
          <p:cNvSpPr/>
          <p:nvPr/>
        </p:nvSpPr>
        <p:spPr bwMode="auto">
          <a:xfrm>
            <a:off x="6622249" y="19057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13">
            <a:extLst>
              <a:ext uri="{FF2B5EF4-FFF2-40B4-BE49-F238E27FC236}">
                <a16:creationId xmlns:a16="http://schemas.microsoft.com/office/drawing/2014/main" id="{FFC4D195-45C7-4FA3-B63B-FB1254F9ED04}"/>
              </a:ext>
            </a:extLst>
          </p:cNvPr>
          <p:cNvSpPr txBox="1">
            <a:spLocks/>
          </p:cNvSpPr>
          <p:nvPr/>
        </p:nvSpPr>
        <p:spPr bwMode="auto">
          <a:xfrm>
            <a:off x="4254752" y="3506787"/>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nickel</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a:solidFill>
                  <a:srgbClr val="2C2C2C"/>
                </a:solidFill>
                <a:latin typeface="Verdana" pitchFamily="34" charset="0"/>
              </a:rPr>
              <a:t>flush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9155301CF </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33" name="Zástupný symbol pro text 13">
            <a:extLst>
              <a:ext uri="{FF2B5EF4-FFF2-40B4-BE49-F238E27FC236}">
                <a16:creationId xmlns:a16="http://schemas.microsoft.com/office/drawing/2014/main" id="{F4F70046-1483-41D7-978E-0007F117E379}"/>
              </a:ext>
            </a:extLst>
          </p:cNvPr>
          <p:cNvSpPr txBox="1">
            <a:spLocks/>
          </p:cNvSpPr>
          <p:nvPr/>
        </p:nvSpPr>
        <p:spPr bwMode="auto">
          <a:xfrm>
            <a:off x="6038854" y="3491706"/>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black</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a:solidFill>
                  <a:srgbClr val="2C2C2C"/>
                </a:solidFill>
                <a:latin typeface="Verdana" pitchFamily="34" charset="0"/>
              </a:rPr>
              <a:t>flush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9155301CBF </a:t>
            </a:r>
            <a:r>
              <a:rPr lang="cs-CZ" sz="1000" dirty="0">
                <a:solidFill>
                  <a:schemeClr val="tx1">
                    <a:lumMod val="50000"/>
                  </a:schemeClr>
                </a:solidFill>
                <a:latin typeface="Verdana" pitchFamily="34" charset="0"/>
                <a:ea typeface="Verdana" pitchFamily="34" charset="0"/>
                <a:cs typeface="Verdana" pitchFamily="34" charset="0"/>
              </a:rPr>
              <a:t> </a:t>
            </a:r>
          </a:p>
        </p:txBody>
      </p:sp>
      <p:pic>
        <p:nvPicPr>
          <p:cNvPr id="4" name="Obrázek 3" descr="Obsah obrázku monitor, černá, fotka, malé&#10;&#10;Popis byl vytvořen automaticky">
            <a:extLst>
              <a:ext uri="{FF2B5EF4-FFF2-40B4-BE49-F238E27FC236}">
                <a16:creationId xmlns:a16="http://schemas.microsoft.com/office/drawing/2014/main" id="{3047BCDE-5343-4D59-BA05-33F9C8700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975" y="1946487"/>
            <a:ext cx="1080000" cy="1250526"/>
          </a:xfrm>
          <a:prstGeom prst="rect">
            <a:avLst/>
          </a:prstGeom>
        </p:spPr>
      </p:pic>
      <p:pic>
        <p:nvPicPr>
          <p:cNvPr id="6" name="Obrázek 5" descr="Obsah obrázku monitor, fotka, černá, bílá&#10;&#10;Popis byl vytvořen automaticky">
            <a:extLst>
              <a:ext uri="{FF2B5EF4-FFF2-40B4-BE49-F238E27FC236}">
                <a16:creationId xmlns:a16="http://schemas.microsoft.com/office/drawing/2014/main" id="{D1791F80-4096-424E-938E-C419FFF67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458" y="1954672"/>
            <a:ext cx="1080000" cy="1197581"/>
          </a:xfrm>
          <a:prstGeom prst="rect">
            <a:avLst/>
          </a:prstGeom>
        </p:spPr>
      </p:pic>
      <p:pic>
        <p:nvPicPr>
          <p:cNvPr id="8" name="Obrázek 7" descr="Obsah obrázku černá, monitor, fotka, vsedě&#10;&#10;Popis byl vytvořen automaticky">
            <a:extLst>
              <a:ext uri="{FF2B5EF4-FFF2-40B4-BE49-F238E27FC236}">
                <a16:creationId xmlns:a16="http://schemas.microsoft.com/office/drawing/2014/main" id="{00ED31E3-AD83-49E5-81CC-FE8386BB8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249" y="1956766"/>
            <a:ext cx="1152000" cy="1319041"/>
          </a:xfrm>
          <a:prstGeom prst="rect">
            <a:avLst/>
          </a:prstGeom>
        </p:spPr>
      </p:pic>
      <p:pic>
        <p:nvPicPr>
          <p:cNvPr id="10" name="Obrázek 9" descr="Obsah obrázku monitor, fotka, vsedě, černá&#10;&#10;Popis byl vytvořen automaticky">
            <a:extLst>
              <a:ext uri="{FF2B5EF4-FFF2-40B4-BE49-F238E27FC236}">
                <a16:creationId xmlns:a16="http://schemas.microsoft.com/office/drawing/2014/main" id="{30F6190A-1FD3-42AE-821C-5C319CDBD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946" y="1942628"/>
            <a:ext cx="1296000" cy="130419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Obdélník 25">
            <a:extLst>
              <a:ext uri="{FF2B5EF4-FFF2-40B4-BE49-F238E27FC236}">
                <a16:creationId xmlns:a16="http://schemas.microsoft.com/office/drawing/2014/main" id="{701A6ED3-27AD-4D8E-9610-CCC0E110CD35}"/>
              </a:ext>
            </a:extLst>
          </p:cNvPr>
          <p:cNvSpPr/>
          <p:nvPr/>
        </p:nvSpPr>
        <p:spPr bwMode="auto">
          <a:xfrm>
            <a:off x="3116430" y="18898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bdélník 24">
            <a:extLst>
              <a:ext uri="{FF2B5EF4-FFF2-40B4-BE49-F238E27FC236}">
                <a16:creationId xmlns:a16="http://schemas.microsoft.com/office/drawing/2014/main" id="{6AE8C2BB-923F-4F75-8D72-DBC5CA7370D7}"/>
              </a:ext>
            </a:extLst>
          </p:cNvPr>
          <p:cNvSpPr/>
          <p:nvPr/>
        </p:nvSpPr>
        <p:spPr bwMode="auto">
          <a:xfrm>
            <a:off x="1270434" y="1874726"/>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t>Main</a:t>
            </a:r>
            <a:r>
              <a:rPr lang="cs-CZ" cap="none" dirty="0"/>
              <a:t> </a:t>
            </a:r>
            <a:r>
              <a:rPr lang="cs-CZ" cap="none" dirty="0" err="1"/>
              <a:t>units</a:t>
            </a:r>
            <a:r>
              <a:rPr lang="cs-CZ" cap="none" dirty="0"/>
              <a:t> </a:t>
            </a:r>
            <a:r>
              <a:rPr lang="cs-CZ" cap="none" dirty="0" err="1"/>
              <a:t>without</a:t>
            </a:r>
            <a:r>
              <a:rPr lang="cs-CZ" cap="none" dirty="0"/>
              <a:t> </a:t>
            </a:r>
            <a:r>
              <a:rPr lang="cs-CZ" cap="none" dirty="0" err="1"/>
              <a:t>camera</a:t>
            </a:r>
            <a:endParaRPr lang="en-US" cap="none" dirty="0"/>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Solo</a:t>
            </a:r>
            <a:endParaRPr lang="cs-CZ" dirty="0"/>
          </a:p>
        </p:txBody>
      </p:sp>
      <p:pic>
        <p:nvPicPr>
          <p:cNvPr id="20" name="Obrázek 19" descr="Obsah obrázku vsedě, monitor, černá, stůl&#10;&#10;Popis byl vytvořen automaticky">
            <a:extLst>
              <a:ext uri="{FF2B5EF4-FFF2-40B4-BE49-F238E27FC236}">
                <a16:creationId xmlns:a16="http://schemas.microsoft.com/office/drawing/2014/main" id="{515EC4DF-3F81-4F51-96B6-34A936DAC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139" y="1928726"/>
            <a:ext cx="1244814" cy="1332000"/>
          </a:xfrm>
          <a:prstGeom prst="rect">
            <a:avLst/>
          </a:prstGeom>
        </p:spPr>
      </p:pic>
      <p:pic>
        <p:nvPicPr>
          <p:cNvPr id="21" name="Obrázek 20" descr="Obsah obrázku vsedě, monitor, černá, stůl&#10;&#10;Popis byl vytvořen automaticky">
            <a:extLst>
              <a:ext uri="{FF2B5EF4-FFF2-40B4-BE49-F238E27FC236}">
                <a16:creationId xmlns:a16="http://schemas.microsoft.com/office/drawing/2014/main" id="{7E5BE68A-2D5D-4417-BA32-E13672188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916" y="1928726"/>
            <a:ext cx="1244814" cy="1332000"/>
          </a:xfrm>
          <a:prstGeom prst="rect">
            <a:avLst/>
          </a:prstGeom>
        </p:spPr>
      </p:pic>
      <p:sp>
        <p:nvSpPr>
          <p:cNvPr id="22" name="Zástupný symbol pro text 13">
            <a:extLst>
              <a:ext uri="{FF2B5EF4-FFF2-40B4-BE49-F238E27FC236}">
                <a16:creationId xmlns:a16="http://schemas.microsoft.com/office/drawing/2014/main" id="{3E53AE15-4695-4A8F-B295-BA2144A27CF2}"/>
              </a:ext>
            </a:extLst>
          </p:cNvPr>
          <p:cNvSpPr txBox="1">
            <a:spLocks/>
          </p:cNvSpPr>
          <p:nvPr/>
        </p:nvSpPr>
        <p:spPr bwMode="auto">
          <a:xfrm>
            <a:off x="584269" y="3521911"/>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nickel</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err="1">
                <a:solidFill>
                  <a:srgbClr val="2C2C2C"/>
                </a:solidFill>
                <a:latin typeface="Verdana" pitchFamily="34" charset="0"/>
              </a:rPr>
              <a:t>surface</a:t>
            </a:r>
            <a:r>
              <a:rPr lang="cs-CZ" sz="1000" dirty="0">
                <a:solidFill>
                  <a:srgbClr val="2C2C2C"/>
                </a:solidFill>
                <a:latin typeface="Verdana" pitchFamily="34" charset="0"/>
              </a:rPr>
              <a:t>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9155301S</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3" name="Zástupný symbol pro text 13">
            <a:extLst>
              <a:ext uri="{FF2B5EF4-FFF2-40B4-BE49-F238E27FC236}">
                <a16:creationId xmlns:a16="http://schemas.microsoft.com/office/drawing/2014/main" id="{D873FE1F-8709-411B-A016-59934F8FD7EA}"/>
              </a:ext>
            </a:extLst>
          </p:cNvPr>
          <p:cNvSpPr txBox="1">
            <a:spLocks/>
          </p:cNvSpPr>
          <p:nvPr/>
        </p:nvSpPr>
        <p:spPr bwMode="auto">
          <a:xfrm>
            <a:off x="2418304" y="3521911"/>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black</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err="1">
                <a:solidFill>
                  <a:srgbClr val="2C2C2C"/>
                </a:solidFill>
                <a:latin typeface="Verdana" pitchFamily="34" charset="0"/>
              </a:rPr>
              <a:t>surface</a:t>
            </a:r>
            <a:r>
              <a:rPr lang="cs-CZ" sz="1000" dirty="0">
                <a:solidFill>
                  <a:srgbClr val="2C2C2C"/>
                </a:solidFill>
                <a:latin typeface="Verdana" pitchFamily="34" charset="0"/>
              </a:rPr>
              <a:t>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9155301BS </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7" name="Obdélník 26">
            <a:extLst>
              <a:ext uri="{FF2B5EF4-FFF2-40B4-BE49-F238E27FC236}">
                <a16:creationId xmlns:a16="http://schemas.microsoft.com/office/drawing/2014/main" id="{E0EA5269-74A0-471B-883F-9C52E2080A46}"/>
              </a:ext>
            </a:extLst>
          </p:cNvPr>
          <p:cNvSpPr/>
          <p:nvPr/>
        </p:nvSpPr>
        <p:spPr bwMode="auto">
          <a:xfrm>
            <a:off x="4867459" y="18898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bdélník 29">
            <a:extLst>
              <a:ext uri="{FF2B5EF4-FFF2-40B4-BE49-F238E27FC236}">
                <a16:creationId xmlns:a16="http://schemas.microsoft.com/office/drawing/2014/main" id="{C7E113D4-B801-45D3-9A74-DBE27387013C}"/>
              </a:ext>
            </a:extLst>
          </p:cNvPr>
          <p:cNvSpPr/>
          <p:nvPr/>
        </p:nvSpPr>
        <p:spPr bwMode="auto">
          <a:xfrm>
            <a:off x="6622249" y="19057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13">
            <a:extLst>
              <a:ext uri="{FF2B5EF4-FFF2-40B4-BE49-F238E27FC236}">
                <a16:creationId xmlns:a16="http://schemas.microsoft.com/office/drawing/2014/main" id="{FFC4D195-45C7-4FA3-B63B-FB1254F9ED04}"/>
              </a:ext>
            </a:extLst>
          </p:cNvPr>
          <p:cNvSpPr txBox="1">
            <a:spLocks/>
          </p:cNvSpPr>
          <p:nvPr/>
        </p:nvSpPr>
        <p:spPr bwMode="auto">
          <a:xfrm>
            <a:off x="4254752" y="3506787"/>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nickel</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a:solidFill>
                  <a:srgbClr val="2C2C2C"/>
                </a:solidFill>
                <a:latin typeface="Verdana" pitchFamily="34" charset="0"/>
              </a:rPr>
              <a:t>flush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9155301F </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33" name="Zástupný symbol pro text 13">
            <a:extLst>
              <a:ext uri="{FF2B5EF4-FFF2-40B4-BE49-F238E27FC236}">
                <a16:creationId xmlns:a16="http://schemas.microsoft.com/office/drawing/2014/main" id="{F4F70046-1483-41D7-978E-0007F117E379}"/>
              </a:ext>
            </a:extLst>
          </p:cNvPr>
          <p:cNvSpPr txBox="1">
            <a:spLocks/>
          </p:cNvSpPr>
          <p:nvPr/>
        </p:nvSpPr>
        <p:spPr bwMode="auto">
          <a:xfrm>
            <a:off x="6038854" y="3491706"/>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black</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a:solidFill>
                  <a:srgbClr val="2C2C2C"/>
                </a:solidFill>
                <a:latin typeface="Verdana" pitchFamily="34" charset="0"/>
              </a:rPr>
              <a:t>flush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9155301BF </a:t>
            </a:r>
            <a:r>
              <a:rPr lang="cs-CZ" sz="1000" dirty="0">
                <a:solidFill>
                  <a:schemeClr val="tx1">
                    <a:lumMod val="50000"/>
                  </a:schemeClr>
                </a:solidFill>
                <a:latin typeface="Verdana" pitchFamily="34" charset="0"/>
                <a:ea typeface="Verdana" pitchFamily="34" charset="0"/>
                <a:cs typeface="Verdana" pitchFamily="34" charset="0"/>
              </a:rPr>
              <a:t> </a:t>
            </a:r>
          </a:p>
        </p:txBody>
      </p:sp>
      <p:pic>
        <p:nvPicPr>
          <p:cNvPr id="4" name="Obrázek 3" descr="Obsah obrázku monitor, černá, fotka, malé&#10;&#10;Popis byl vytvořen automaticky">
            <a:extLst>
              <a:ext uri="{FF2B5EF4-FFF2-40B4-BE49-F238E27FC236}">
                <a16:creationId xmlns:a16="http://schemas.microsoft.com/office/drawing/2014/main" id="{3047BCDE-5343-4D59-BA05-33F9C8700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975" y="1946487"/>
            <a:ext cx="1080000" cy="1250526"/>
          </a:xfrm>
          <a:prstGeom prst="rect">
            <a:avLst/>
          </a:prstGeom>
        </p:spPr>
      </p:pic>
      <p:pic>
        <p:nvPicPr>
          <p:cNvPr id="6" name="Obrázek 5" descr="Obsah obrázku monitor, fotka, černá, bílá&#10;&#10;Popis byl vytvořen automaticky">
            <a:extLst>
              <a:ext uri="{FF2B5EF4-FFF2-40B4-BE49-F238E27FC236}">
                <a16:creationId xmlns:a16="http://schemas.microsoft.com/office/drawing/2014/main" id="{D1791F80-4096-424E-938E-C419FFF67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458" y="1954672"/>
            <a:ext cx="1080000" cy="1197581"/>
          </a:xfrm>
          <a:prstGeom prst="rect">
            <a:avLst/>
          </a:prstGeom>
        </p:spPr>
      </p:pic>
      <p:pic>
        <p:nvPicPr>
          <p:cNvPr id="8" name="Obrázek 7" descr="Obsah obrázku černá, monitor, fotka, vsedě&#10;&#10;Popis byl vytvořen automaticky">
            <a:extLst>
              <a:ext uri="{FF2B5EF4-FFF2-40B4-BE49-F238E27FC236}">
                <a16:creationId xmlns:a16="http://schemas.microsoft.com/office/drawing/2014/main" id="{00ED31E3-AD83-49E5-81CC-FE8386BB8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249" y="1956766"/>
            <a:ext cx="1152000" cy="1319041"/>
          </a:xfrm>
          <a:prstGeom prst="rect">
            <a:avLst/>
          </a:prstGeom>
        </p:spPr>
      </p:pic>
      <p:pic>
        <p:nvPicPr>
          <p:cNvPr id="10" name="Obrázek 9" descr="Obsah obrázku monitor, fotka, vsedě, černá&#10;&#10;Popis byl vytvořen automaticky">
            <a:extLst>
              <a:ext uri="{FF2B5EF4-FFF2-40B4-BE49-F238E27FC236}">
                <a16:creationId xmlns:a16="http://schemas.microsoft.com/office/drawing/2014/main" id="{30F6190A-1FD3-42AE-821C-5C319CDBD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946" y="1942628"/>
            <a:ext cx="1296000" cy="1304195"/>
          </a:xfrm>
          <a:prstGeom prst="rect">
            <a:avLst/>
          </a:prstGeom>
        </p:spPr>
      </p:pic>
    </p:spTree>
    <p:extLst>
      <p:ext uri="{BB962C8B-B14F-4D97-AF65-F5344CB8AC3E}">
        <p14:creationId xmlns:p14="http://schemas.microsoft.com/office/powerpoint/2010/main" val="8954937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Skupina 10"/>
          <p:cNvGrpSpPr>
            <a:grpSpLocks/>
          </p:cNvGrpSpPr>
          <p:nvPr/>
        </p:nvGrpSpPr>
        <p:grpSpPr bwMode="auto">
          <a:xfrm>
            <a:off x="1475093" y="1825625"/>
            <a:ext cx="2968625" cy="1579563"/>
            <a:chOff x="576264" y="1616075"/>
            <a:chExt cx="2969231" cy="1579563"/>
          </a:xfrm>
        </p:grpSpPr>
        <p:sp>
          <p:nvSpPr>
            <p:cNvPr id="13" name="Obdélník 12"/>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3796" name="Zástupný symbol pro text 13"/>
          <p:cNvSpPr txBox="1">
            <a:spLocks/>
          </p:cNvSpPr>
          <p:nvPr/>
        </p:nvSpPr>
        <p:spPr bwMode="auto">
          <a:xfrm>
            <a:off x="1409729" y="3548063"/>
            <a:ext cx="1435376"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Backplate</a:t>
            </a: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9155068</a:t>
            </a:r>
          </a:p>
        </p:txBody>
      </p:sp>
      <p:sp>
        <p:nvSpPr>
          <p:cNvPr id="33797" name="Zástupný symbol pro text 13"/>
          <p:cNvSpPr txBox="1">
            <a:spLocks/>
          </p:cNvSpPr>
          <p:nvPr/>
        </p:nvSpPr>
        <p:spPr bwMode="auto">
          <a:xfrm>
            <a:off x="2893595" y="3548063"/>
            <a:ext cx="1881484"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Wedge</a:t>
            </a:r>
            <a:r>
              <a:rPr lang="cs-CZ" sz="1000" dirty="0">
                <a:solidFill>
                  <a:srgbClr val="2C2C2C"/>
                </a:solidFill>
                <a:latin typeface="Verdana" pitchFamily="34" charset="0"/>
              </a:rPr>
              <a:t> </a:t>
            </a:r>
            <a:r>
              <a:rPr lang="cs-CZ" sz="1000" dirty="0" err="1">
                <a:solidFill>
                  <a:srgbClr val="2C2C2C"/>
                </a:solidFill>
                <a:latin typeface="Verdana" pitchFamily="34" charset="0"/>
              </a:rPr>
              <a:t>Backplate</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9155071</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Solo</a:t>
            </a:r>
            <a:endParaRPr lang="cs-CZ" dirty="0"/>
          </a:p>
        </p:txBody>
      </p:sp>
      <p:pic>
        <p:nvPicPr>
          <p:cNvPr id="1027" name="Picture 3" descr="C:\Users\Holkova\Desktop\fotky a obrázky\solo_desk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5122" y="1999345"/>
            <a:ext cx="1127380" cy="1349727"/>
          </a:xfrm>
          <a:prstGeom prst="rect">
            <a:avLst/>
          </a:prstGeom>
          <a:noFill/>
        </p:spPr>
      </p:pic>
      <p:grpSp>
        <p:nvGrpSpPr>
          <p:cNvPr id="11" name="Skupina 10">
            <a:extLst>
              <a:ext uri="{FF2B5EF4-FFF2-40B4-BE49-F238E27FC236}">
                <a16:creationId xmlns:a16="http://schemas.microsoft.com/office/drawing/2014/main" id="{CA35796C-AFF3-4430-9D08-9FC588461B8A}"/>
              </a:ext>
            </a:extLst>
          </p:cNvPr>
          <p:cNvGrpSpPr>
            <a:grpSpLocks/>
          </p:cNvGrpSpPr>
          <p:nvPr/>
        </p:nvGrpSpPr>
        <p:grpSpPr bwMode="auto">
          <a:xfrm>
            <a:off x="4673341" y="1817042"/>
            <a:ext cx="2968625" cy="1579563"/>
            <a:chOff x="576264" y="1616075"/>
            <a:chExt cx="2969231" cy="1579563"/>
          </a:xfrm>
        </p:grpSpPr>
        <p:sp>
          <p:nvSpPr>
            <p:cNvPr id="12" name="Obdélník 11">
              <a:extLst>
                <a:ext uri="{FF2B5EF4-FFF2-40B4-BE49-F238E27FC236}">
                  <a16:creationId xmlns:a16="http://schemas.microsoft.com/office/drawing/2014/main" id="{A0740DAE-88FC-43BA-8E90-A8CBBA625F28}"/>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CF8E19FD-5896-4B0B-AC0E-C4B7C7ACEC6F}"/>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 name="Zástupný symbol pro text 13">
            <a:extLst>
              <a:ext uri="{FF2B5EF4-FFF2-40B4-BE49-F238E27FC236}">
                <a16:creationId xmlns:a16="http://schemas.microsoft.com/office/drawing/2014/main" id="{8824244C-9426-49D4-B2DA-D44CD0F1D4BC}"/>
              </a:ext>
            </a:extLst>
          </p:cNvPr>
          <p:cNvSpPr txBox="1">
            <a:spLocks/>
          </p:cNvSpPr>
          <p:nvPr/>
        </p:nvSpPr>
        <p:spPr bwMode="auto">
          <a:xfrm>
            <a:off x="4607977" y="3539480"/>
            <a:ext cx="1435376"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Glass</a:t>
            </a:r>
            <a:r>
              <a:rPr lang="cs-CZ" sz="1000" dirty="0">
                <a:solidFill>
                  <a:schemeClr val="tx1">
                    <a:lumMod val="50000"/>
                  </a:schemeClr>
                </a:solidFill>
                <a:latin typeface="Verdana" pitchFamily="34" charset="0"/>
                <a:ea typeface="Verdana" pitchFamily="34" charset="0"/>
                <a:cs typeface="Verdana" pitchFamily="34" charset="0"/>
              </a:rPr>
              <a:t> Mount</a:t>
            </a: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9155074</a:t>
            </a:r>
          </a:p>
        </p:txBody>
      </p:sp>
      <p:sp>
        <p:nvSpPr>
          <p:cNvPr id="18" name="Zástupný symbol pro text 13">
            <a:extLst>
              <a:ext uri="{FF2B5EF4-FFF2-40B4-BE49-F238E27FC236}">
                <a16:creationId xmlns:a16="http://schemas.microsoft.com/office/drawing/2014/main" id="{0DAE1AE3-2B8E-4DD6-92BA-8910C1F0F03C}"/>
              </a:ext>
            </a:extLst>
          </p:cNvPr>
          <p:cNvSpPr txBox="1">
            <a:spLocks/>
          </p:cNvSpPr>
          <p:nvPr/>
        </p:nvSpPr>
        <p:spPr bwMode="auto">
          <a:xfrm>
            <a:off x="6091843" y="3539480"/>
            <a:ext cx="1881484"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cs typeface="Arial" pitchFamily="34" charset="0"/>
              </a:rPr>
              <a:t>Box </a:t>
            </a:r>
            <a:r>
              <a:rPr lang="cs-CZ" sz="1000" dirty="0" err="1">
                <a:solidFill>
                  <a:srgbClr val="2C2C2C"/>
                </a:solidFill>
                <a:latin typeface="Verdana" pitchFamily="34" charset="0"/>
                <a:cs typeface="Arial" pitchFamily="34" charset="0"/>
              </a:rPr>
              <a:t>for</a:t>
            </a:r>
            <a:r>
              <a:rPr lang="cs-CZ" sz="1000" dirty="0">
                <a:solidFill>
                  <a:srgbClr val="2C2C2C"/>
                </a:solidFill>
                <a:latin typeface="Verdana" pitchFamily="34" charset="0"/>
                <a:cs typeface="Arial" pitchFamily="34" charset="0"/>
              </a:rPr>
              <a:t> </a:t>
            </a:r>
            <a:r>
              <a:rPr lang="cs-CZ" sz="1000" dirty="0" err="1">
                <a:solidFill>
                  <a:srgbClr val="2C2C2C"/>
                </a:solidFill>
                <a:latin typeface="Verdana" pitchFamily="34" charset="0"/>
                <a:cs typeface="Arial" pitchFamily="34" charset="0"/>
              </a:rPr>
              <a:t>recessed</a:t>
            </a:r>
            <a:r>
              <a:rPr lang="cs-CZ" sz="1000" dirty="0">
                <a:solidFill>
                  <a:srgbClr val="2C2C2C"/>
                </a:solidFill>
                <a:latin typeface="Verdana" pitchFamily="34" charset="0"/>
                <a:cs typeface="Arial" pitchFamily="34" charset="0"/>
              </a:rPr>
              <a:t> </a:t>
            </a:r>
            <a:r>
              <a:rPr lang="cs-CZ" sz="1000" dirty="0" err="1">
                <a:solidFill>
                  <a:srgbClr val="2C2C2C"/>
                </a:solidFill>
                <a:latin typeface="Verdana" pitchFamily="34" charset="0"/>
              </a:rPr>
              <a:t>i</a:t>
            </a:r>
            <a:r>
              <a:rPr lang="cs-CZ" sz="1000" dirty="0" err="1">
                <a:solidFill>
                  <a:srgbClr val="2C2C2C"/>
                </a:solidFill>
                <a:latin typeface="Verdana" pitchFamily="34" charset="0"/>
                <a:cs typeface="Arial" pitchFamily="34" charset="0"/>
              </a:rPr>
              <a:t>nstallation</a:t>
            </a:r>
            <a:r>
              <a:rPr lang="cs-CZ" sz="1000" dirty="0">
                <a:solidFill>
                  <a:srgbClr val="2C2C2C"/>
                </a:solidFill>
                <a:latin typeface="Verdana" pitchFamily="34" charset="0"/>
                <a:cs typeface="Arial" pitchFamily="34" charset="0"/>
              </a:rPr>
              <a:t> </a:t>
            </a:r>
          </a:p>
          <a:p>
            <a:pPr indent="-342900" algn="ctr" eaLnBrk="0" hangingPunct="0">
              <a:defRPr/>
            </a:pPr>
            <a:endParaRPr lang="cs-CZ" sz="1000" dirty="0">
              <a:solidFill>
                <a:srgbClr val="2C2C2C"/>
              </a:solidFill>
              <a:latin typeface="Verdana" pitchFamily="34" charset="0"/>
              <a:cs typeface="Arial"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9155017</a:t>
            </a:r>
            <a:r>
              <a:rPr lang="cs-CZ" sz="1000" dirty="0">
                <a:solidFill>
                  <a:schemeClr val="tx1">
                    <a:lumMod val="50000"/>
                  </a:schemeClr>
                </a:solidFill>
                <a:latin typeface="Verdana" pitchFamily="34" charset="0"/>
                <a:ea typeface="Verdana" pitchFamily="34" charset="0"/>
                <a:cs typeface="Verdana" pitchFamily="34" charset="0"/>
              </a:rPr>
              <a:t> </a:t>
            </a:r>
          </a:p>
        </p:txBody>
      </p:sp>
      <p:pic>
        <p:nvPicPr>
          <p:cNvPr id="1028" name="Picture 4">
            <a:extLst>
              <a:ext uri="{FF2B5EF4-FFF2-40B4-BE49-F238E27FC236}">
                <a16:creationId xmlns:a16="http://schemas.microsoft.com/office/drawing/2014/main" id="{F1BCB1FC-BD36-4348-8F78-8894AA722B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37" t="10274" r="22350" b="9807"/>
          <a:stretch/>
        </p:blipFill>
        <p:spPr bwMode="auto">
          <a:xfrm>
            <a:off x="4734854" y="1844942"/>
            <a:ext cx="1308499" cy="1499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F4CEF35-E785-4B70-9F70-F05EC0EFC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5799" y="2041246"/>
            <a:ext cx="1558722" cy="12024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1E84E5-8DA6-41A8-A29C-BA721CD9B5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76" r="22181" b="8455"/>
          <a:stretch/>
        </p:blipFill>
        <p:spPr bwMode="auto">
          <a:xfrm>
            <a:off x="3073706" y="1849646"/>
            <a:ext cx="1370012" cy="154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597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E953F995-DBB5-4115-AEFC-5196E6440F3F}"/>
              </a:ext>
            </a:extLst>
          </p:cNvPr>
          <p:cNvSpPr>
            <a:spLocks noGrp="1"/>
          </p:cNvSpPr>
          <p:nvPr>
            <p:ph type="body" sz="quarter" idx="14"/>
          </p:nvPr>
        </p:nvSpPr>
        <p:spPr/>
        <p:txBody>
          <a:bodyPr/>
          <a:lstStyle/>
          <a:p>
            <a:r>
              <a:rPr lang="en-US" cap="none" dirty="0">
                <a:solidFill>
                  <a:srgbClr val="2C2C2C"/>
                </a:solidFill>
              </a:rPr>
              <a:t>Technical Specification</a:t>
            </a:r>
          </a:p>
          <a:p>
            <a:endParaRPr lang="cs-CZ" dirty="0"/>
          </a:p>
        </p:txBody>
      </p:sp>
      <p:sp>
        <p:nvSpPr>
          <p:cNvPr id="30724" name="Zástupný symbol pro text 23"/>
          <p:cNvSpPr>
            <a:spLocks noGrp="1"/>
          </p:cNvSpPr>
          <p:nvPr>
            <p:ph type="body" sz="quarter" idx="11"/>
          </p:nvPr>
        </p:nvSpPr>
        <p:spPr bwMode="auto">
          <a:xfrm>
            <a:off x="306386" y="1471613"/>
            <a:ext cx="4956819" cy="2895600"/>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err="1">
                <a:solidFill>
                  <a:srgbClr val="2C2C2C"/>
                </a:solidFill>
              </a:rPr>
              <a:t>Signalling</a:t>
            </a:r>
            <a:r>
              <a:rPr lang="en-US" sz="1100" b="1" dirty="0">
                <a:solidFill>
                  <a:srgbClr val="2C2C2C"/>
                </a:solidFill>
              </a:rPr>
              <a:t>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1 built-in microphone, Speaker 2W</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Camera (optional) Resolution</a:t>
            </a:r>
            <a:r>
              <a:rPr lang="cs-CZ" sz="1100" b="1" dirty="0">
                <a:solidFill>
                  <a:srgbClr val="2C2C2C"/>
                </a:solidFill>
              </a:rPr>
              <a:t>:</a:t>
            </a:r>
            <a:r>
              <a:rPr lang="en-US" sz="1100" dirty="0">
                <a:solidFill>
                  <a:srgbClr val="2C2C2C"/>
                </a:solidFill>
              </a:rPr>
              <a:t> JPEG 1280 x 960px – video call 640 x 480px</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Viewing angle </a:t>
            </a:r>
            <a:r>
              <a:rPr lang="en-US" sz="1100" dirty="0">
                <a:solidFill>
                  <a:srgbClr val="2C2C2C"/>
                </a:solidFill>
              </a:rPr>
              <a:t>120° (H), 90° (V), 145° (D)</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Night vision</a:t>
            </a:r>
            <a:r>
              <a:rPr lang="cs-CZ" sz="1100" b="1" dirty="0">
                <a:solidFill>
                  <a:srgbClr val="2C2C2C"/>
                </a:solidFill>
              </a:rPr>
              <a:t>:</a:t>
            </a:r>
            <a:r>
              <a:rPr lang="en-US" sz="1100" dirty="0">
                <a:solidFill>
                  <a:srgbClr val="2C2C2C"/>
                </a:solidFill>
              </a:rPr>
              <a:t> Yes Automatic IR cut filter and IR light</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Video stream</a:t>
            </a:r>
            <a:r>
              <a:rPr lang="cs-CZ" sz="1100" b="1" dirty="0">
                <a:solidFill>
                  <a:srgbClr val="2C2C2C"/>
                </a:solidFill>
              </a:rPr>
              <a:t>:</a:t>
            </a:r>
            <a:r>
              <a:rPr lang="en-US" sz="1100" dirty="0">
                <a:solidFill>
                  <a:srgbClr val="2C2C2C"/>
                </a:solidFill>
              </a:rPr>
              <a:t> </a:t>
            </a:r>
            <a:r>
              <a:rPr lang="en-US" sz="1100" dirty="0" err="1">
                <a:solidFill>
                  <a:srgbClr val="2C2C2C"/>
                </a:solidFill>
              </a:rPr>
              <a:t>Codecs</a:t>
            </a:r>
            <a:r>
              <a:rPr lang="en-US" sz="1100" dirty="0">
                <a:solidFill>
                  <a:srgbClr val="2C2C2C"/>
                </a:solidFill>
              </a:rPr>
              <a:t> H.263+, H.263, H.264, MJPEG, MPEG-4</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en-US" sz="1100" dirty="0">
                <a:solidFill>
                  <a:srgbClr val="2C2C2C"/>
                </a:solidFill>
              </a:rPr>
              <a:t>12V ± 15%/ 2A DC, or PoE 802.3af </a:t>
            </a:r>
            <a:r>
              <a:rPr lang="cs-CZ" sz="1100" dirty="0">
                <a:solidFill>
                  <a:srgbClr val="2C2C2C"/>
                </a:solidFill>
              </a:rPr>
              <a:t>        </a:t>
            </a:r>
            <a:r>
              <a:rPr lang="en-US" sz="1100" dirty="0">
                <a:solidFill>
                  <a:srgbClr val="2C2C2C"/>
                </a:solidFill>
              </a:rPr>
              <a:t>(Class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30728" name="Obrázek 19" descr="anti_vanda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5288" y="3783013"/>
            <a:ext cx="457200" cy="584200"/>
          </a:xfrm>
          <a:prstGeom prst="rect">
            <a:avLst/>
          </a:prstGeom>
          <a:noFill/>
          <a:ln w="9525">
            <a:noFill/>
            <a:miter lim="800000"/>
            <a:headEnd/>
            <a:tailEnd/>
          </a:ln>
        </p:spPr>
      </p:pic>
      <p:pic>
        <p:nvPicPr>
          <p:cNvPr id="9" name="Obrázek 8" descr="helios_ip_solo_front_photo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813" y="1335169"/>
            <a:ext cx="2471327" cy="2911057"/>
          </a:xfrm>
          <a:prstGeom prst="rect">
            <a:avLst/>
          </a:prstGeom>
        </p:spPr>
      </p:pic>
      <p:pic>
        <p:nvPicPr>
          <p:cNvPr id="11" name="Obrázek 10" descr="ikon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923748" y="2498598"/>
            <a:ext cx="535151" cy="584200"/>
          </a:xfrm>
          <a:prstGeom prst="rect">
            <a:avLst/>
          </a:prstGeom>
        </p:spPr>
      </p:pic>
      <p:pic>
        <p:nvPicPr>
          <p:cNvPr id="8" name="Obrázek 14" descr="ip_54.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2723" y="3140805"/>
            <a:ext cx="457200" cy="584200"/>
          </a:xfrm>
          <a:prstGeom prst="rect">
            <a:avLst/>
          </a:prstGeom>
          <a:noFill/>
          <a:ln w="9525">
            <a:noFill/>
            <a:miter lim="800000"/>
            <a:headEnd/>
            <a:tailEnd/>
          </a:ln>
        </p:spPr>
      </p:pic>
    </p:spTree>
    <p:extLst>
      <p:ext uri="{BB962C8B-B14F-4D97-AF65-F5344CB8AC3E}">
        <p14:creationId xmlns:p14="http://schemas.microsoft.com/office/powerpoint/2010/main" val="1836864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budova, interiér, stůl, fotka&#10;&#10;Popis byl vytvořen automaticky">
            <a:extLst>
              <a:ext uri="{FF2B5EF4-FFF2-40B4-BE49-F238E27FC236}">
                <a16:creationId xmlns:a16="http://schemas.microsoft.com/office/drawing/2014/main" id="{D40744AC-419C-489A-AEE4-C2653D56D8F5}"/>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0" y="-894"/>
            <a:ext cx="9144000" cy="5143500"/>
          </a:xfrm>
          <a:prstGeom prst="rect">
            <a:avLst/>
          </a:prstGeom>
        </p:spPr>
      </p:pic>
      <p:sp>
        <p:nvSpPr>
          <p:cNvPr id="5" name="TextovéPole 4">
            <a:extLst>
              <a:ext uri="{FF2B5EF4-FFF2-40B4-BE49-F238E27FC236}">
                <a16:creationId xmlns:a16="http://schemas.microsoft.com/office/drawing/2014/main" id="{E1ABF6AA-C56D-47CB-80D9-258561CC4ECA}"/>
              </a:ext>
            </a:extLst>
          </p:cNvPr>
          <p:cNvSpPr txBox="1"/>
          <p:nvPr/>
        </p:nvSpPr>
        <p:spPr bwMode="auto">
          <a:xfrm>
            <a:off x="265472" y="1910671"/>
            <a:ext cx="5715000" cy="1292662"/>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a:t>
            </a:r>
            <a:r>
              <a:rPr lang="cs-CZ" cap="all" dirty="0" err="1">
                <a:solidFill>
                  <a:schemeClr val="bg1"/>
                </a:solidFill>
                <a:latin typeface="Verdana" panose="020B0604030504040204" pitchFamily="34" charset="0"/>
                <a:ea typeface="Verdana" panose="020B0604030504040204" pitchFamily="34" charset="0"/>
              </a:rPr>
              <a:t>force</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US" sz="2000" b="1" cap="all" dirty="0">
                <a:solidFill>
                  <a:schemeClr val="bg1"/>
                </a:solidFill>
                <a:latin typeface="Verdana" panose="020B0604030504040204" pitchFamily="34" charset="0"/>
                <a:ea typeface="Verdana" panose="020B0604030504040204" pitchFamily="34" charset="0"/>
              </a:rPr>
              <a:t>withstands even the most demanding conditions</a:t>
            </a:r>
            <a:endParaRPr lang="cs-CZ"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7803938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875843" y="1784736"/>
            <a:ext cx="4790665" cy="2554288"/>
          </a:xfrm>
        </p:spPr>
        <p:txBody>
          <a:bodyPr/>
          <a:lstStyle/>
          <a:p>
            <a:pPr>
              <a:defRPr/>
            </a:pPr>
            <a:r>
              <a:rPr lang="en-AU" kern="0" dirty="0">
                <a:solidFill>
                  <a:srgbClr val="000000"/>
                </a:solidFill>
              </a:rPr>
              <a:t>Most durable </a:t>
            </a:r>
            <a:r>
              <a:rPr lang="en-AU" kern="0" dirty="0" err="1">
                <a:solidFill>
                  <a:srgbClr val="000000"/>
                </a:solidFill>
              </a:rPr>
              <a:t>inte</a:t>
            </a:r>
            <a:r>
              <a:rPr lang="cs-CZ" kern="0" dirty="0">
                <a:solidFill>
                  <a:srgbClr val="000000"/>
                </a:solidFill>
              </a:rPr>
              <a:t>r</a:t>
            </a:r>
            <a:r>
              <a:rPr lang="en-AU" kern="0" dirty="0">
                <a:solidFill>
                  <a:srgbClr val="000000"/>
                </a:solidFill>
              </a:rPr>
              <a:t>com on the market  </a:t>
            </a:r>
          </a:p>
          <a:p>
            <a:pPr marL="285750" indent="-195263">
              <a:lnSpc>
                <a:spcPts val="2000"/>
              </a:lnSpc>
              <a:buFont typeface="Arial" panose="020B0604020202020204" pitchFamily="34" charset="0"/>
              <a:buChar char="•"/>
              <a:defRPr/>
            </a:pPr>
            <a:r>
              <a:rPr lang="en-AU" sz="1100" b="1" dirty="0"/>
              <a:t>HD camera </a:t>
            </a:r>
            <a:r>
              <a:rPr lang="en-AU" sz="1000" dirty="0"/>
              <a:t>(wide viewing angle and night vision)</a:t>
            </a:r>
            <a:endParaRPr lang="en-AU" sz="1100" dirty="0"/>
          </a:p>
          <a:p>
            <a:pPr marL="285750" indent="-195263">
              <a:lnSpc>
                <a:spcPts val="2000"/>
              </a:lnSpc>
              <a:buFont typeface="Arial" panose="020B0604020202020204" pitchFamily="34" charset="0"/>
              <a:buChar char="•"/>
              <a:defRPr/>
            </a:pPr>
            <a:r>
              <a:rPr lang="en-AU" sz="1100" b="1" dirty="0"/>
              <a:t>Clear sound in noisy environments</a:t>
            </a:r>
            <a:r>
              <a:rPr lang="cs-CZ" sz="1100" b="1" dirty="0"/>
              <a:t> </a:t>
            </a:r>
            <a:r>
              <a:rPr lang="cs-CZ" sz="1100" dirty="0"/>
              <a:t>(</a:t>
            </a:r>
            <a:r>
              <a:rPr lang="en-AU" sz="1050" dirty="0">
                <a:solidFill>
                  <a:schemeClr val="tx1">
                    <a:lumMod val="50000"/>
                  </a:schemeClr>
                </a:solidFill>
              </a:rPr>
              <a:t>10W speaker</a:t>
            </a:r>
            <a:r>
              <a:rPr lang="cs-CZ" sz="1050" dirty="0"/>
              <a:t>, </a:t>
            </a:r>
            <a:r>
              <a:rPr lang="en-AU" sz="1050" dirty="0">
                <a:solidFill>
                  <a:schemeClr val="tx1">
                    <a:lumMod val="50000"/>
                  </a:schemeClr>
                </a:solidFill>
              </a:rPr>
              <a:t>integrated amplifier</a:t>
            </a:r>
            <a:r>
              <a:rPr lang="cs-CZ" sz="1050" dirty="0">
                <a:solidFill>
                  <a:schemeClr val="tx1">
                    <a:lumMod val="50000"/>
                  </a:schemeClr>
                </a:solidFill>
              </a:rPr>
              <a:t> and </a:t>
            </a:r>
            <a:r>
              <a:rPr lang="cs-CZ" sz="1050" dirty="0" err="1">
                <a:solidFill>
                  <a:schemeClr val="tx1">
                    <a:lumMod val="50000"/>
                  </a:schemeClr>
                </a:solidFill>
              </a:rPr>
              <a:t>two</a:t>
            </a:r>
            <a:r>
              <a:rPr lang="cs-CZ" sz="1050" dirty="0">
                <a:solidFill>
                  <a:schemeClr val="tx1">
                    <a:lumMod val="50000"/>
                  </a:schemeClr>
                </a:solidFill>
              </a:rPr>
              <a:t> </a:t>
            </a:r>
            <a:r>
              <a:rPr lang="cs-CZ" sz="1050" dirty="0" err="1">
                <a:solidFill>
                  <a:schemeClr val="tx1">
                    <a:lumMod val="50000"/>
                  </a:schemeClr>
                </a:solidFill>
              </a:rPr>
              <a:t>microphones</a:t>
            </a:r>
            <a:r>
              <a:rPr lang="cs-CZ" sz="1050" dirty="0">
                <a:solidFill>
                  <a:schemeClr val="tx1">
                    <a:lumMod val="50000"/>
                  </a:schemeClr>
                </a:solidFill>
              </a:rPr>
              <a:t>)</a:t>
            </a:r>
            <a:endParaRPr lang="en-AU" sz="1050" dirty="0">
              <a:solidFill>
                <a:schemeClr val="tx1">
                  <a:lumMod val="50000"/>
                </a:schemeClr>
              </a:solidFill>
            </a:endParaRPr>
          </a:p>
          <a:p>
            <a:pPr marL="285750" lvl="0" indent="-195263">
              <a:lnSpc>
                <a:spcPts val="2000"/>
              </a:lnSpc>
              <a:buFont typeface="Arial" panose="020B0604020202020204" pitchFamily="34" charset="0"/>
              <a:buChar char="•"/>
              <a:defRPr/>
            </a:pPr>
            <a:r>
              <a:rPr lang="en-AU" sz="1100" b="1" dirty="0"/>
              <a:t>Integrated access control </a:t>
            </a:r>
            <a:r>
              <a:rPr lang="en-AU" sz="1050" dirty="0"/>
              <a:t>(buttons, keypad or RFID</a:t>
            </a:r>
            <a:r>
              <a:rPr lang="cs-CZ" sz="1050" dirty="0"/>
              <a:t> </a:t>
            </a:r>
            <a:r>
              <a:rPr lang="en-AU" sz="1050" dirty="0"/>
              <a:t>reader) </a:t>
            </a:r>
          </a:p>
          <a:p>
            <a:pPr marL="285750" lvl="0" indent="-195263">
              <a:lnSpc>
                <a:spcPts val="2000"/>
              </a:lnSpc>
              <a:buFont typeface="Arial" panose="020B0604020202020204" pitchFamily="34" charset="0"/>
              <a:buChar char="•"/>
              <a:defRPr/>
            </a:pPr>
            <a:r>
              <a:rPr lang="en-AU" sz="1100" dirty="0" err="1"/>
              <a:t>Goos</a:t>
            </a:r>
            <a:r>
              <a:rPr lang="cs-CZ" sz="1100" dirty="0"/>
              <a:t>e</a:t>
            </a:r>
            <a:r>
              <a:rPr lang="en-AU" sz="1100" dirty="0"/>
              <a:t>neck stand as an accessory for easy mounting</a:t>
            </a:r>
          </a:p>
          <a:p>
            <a:pPr marL="285750" lvl="0" indent="-195263">
              <a:lnSpc>
                <a:spcPts val="2000"/>
              </a:lnSpc>
              <a:buFont typeface="Arial" panose="020B0604020202020204" pitchFamily="34" charset="0"/>
              <a:buChar char="•"/>
              <a:defRPr/>
            </a:pPr>
            <a:r>
              <a:rPr lang="en-AU" sz="1100" b="1" dirty="0"/>
              <a:t>Integration </a:t>
            </a:r>
            <a:r>
              <a:rPr lang="en-AU" sz="1100" dirty="0"/>
              <a:t>with</a:t>
            </a:r>
            <a:r>
              <a:rPr lang="en-AU" sz="1100" b="1" dirty="0"/>
              <a:t> VMS </a:t>
            </a:r>
            <a:r>
              <a:rPr lang="en-AU" sz="1000" dirty="0"/>
              <a:t>(ONVIF, RTSP) </a:t>
            </a:r>
            <a:r>
              <a:rPr lang="en-AU" sz="1100" dirty="0"/>
              <a:t>or </a:t>
            </a:r>
            <a:r>
              <a:rPr lang="en-AU" sz="1100" b="1" dirty="0"/>
              <a:t>telephony </a:t>
            </a:r>
            <a:r>
              <a:rPr lang="en-AU" sz="1000" dirty="0"/>
              <a:t>(SIP)</a:t>
            </a:r>
            <a:endParaRPr lang="en-AU" sz="1000" kern="0" dirty="0">
              <a:solidFill>
                <a:srgbClr val="000000"/>
              </a:solidFill>
            </a:endParaRPr>
          </a:p>
          <a:p>
            <a:pPr lvl="0"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AU" sz="1800" kern="0" dirty="0">
              <a:solidFill>
                <a:srgbClr val="000000"/>
              </a:solidFill>
            </a:endParaRPr>
          </a:p>
          <a:p>
            <a:pPr lvl="0"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AU" sz="1800" kern="0" dirty="0">
              <a:solidFill>
                <a:srgbClr val="000000"/>
              </a:solidFill>
            </a:endParaRPr>
          </a:p>
          <a:p>
            <a:pPr lvl="0"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cs-CZ" sz="1800" kern="0" dirty="0">
              <a:solidFill>
                <a:srgbClr val="000000"/>
              </a:solidFill>
            </a:endParaRPr>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Force</a:t>
            </a:r>
            <a:endParaRPr lang="cs-CZ" dirty="0"/>
          </a:p>
        </p:txBody>
      </p:sp>
      <p:pic>
        <p:nvPicPr>
          <p:cNvPr id="4" name="Obrázek 3" descr="Obsah obrázku elektronika&#10;&#10;Popis byl vytvořen automaticky">
            <a:extLst>
              <a:ext uri="{FF2B5EF4-FFF2-40B4-BE49-F238E27FC236}">
                <a16:creationId xmlns:a16="http://schemas.microsoft.com/office/drawing/2014/main" id="{C07C2A1E-1593-4393-9B53-11275E086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712" y="978829"/>
            <a:ext cx="1440000" cy="2548674"/>
          </a:xfrm>
          <a:prstGeom prst="rect">
            <a:avLst/>
          </a:prstGeom>
        </p:spPr>
      </p:pic>
      <p:pic>
        <p:nvPicPr>
          <p:cNvPr id="12" name="Obrázek 11" descr="Obsah obrázku exteriér, elektronika, budova&#10;&#10;Popis byl vytvořen automaticky">
            <a:extLst>
              <a:ext uri="{FF2B5EF4-FFF2-40B4-BE49-F238E27FC236}">
                <a16:creationId xmlns:a16="http://schemas.microsoft.com/office/drawing/2014/main" id="{92C5DFE0-DCFB-4E94-95EC-286D0ADF4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277" y="1584025"/>
            <a:ext cx="1440000" cy="2580646"/>
          </a:xfrm>
          <a:prstGeom prst="rect">
            <a:avLst/>
          </a:prstGeom>
        </p:spPr>
      </p:pic>
      <p:pic>
        <p:nvPicPr>
          <p:cNvPr id="10" name="Obrázek 9" descr="Obsah obrázku podepsat, obloha, zastavit, vlak&#10;&#10;Popis byl vytvořen automaticky">
            <a:extLst>
              <a:ext uri="{FF2B5EF4-FFF2-40B4-BE49-F238E27FC236}">
                <a16:creationId xmlns:a16="http://schemas.microsoft.com/office/drawing/2014/main" id="{7A528A89-1A99-4463-8973-A734A2164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23" y="2141558"/>
            <a:ext cx="540000" cy="540000"/>
          </a:xfrm>
          <a:prstGeom prst="rect">
            <a:avLst/>
          </a:prstGeom>
        </p:spPr>
      </p:pic>
      <p:pic>
        <p:nvPicPr>
          <p:cNvPr id="15" name="Obrázek 14" descr="Obsah obrázku tmavé, ulice, světlo&#10;&#10;Popis byl vytvořen automaticky">
            <a:extLst>
              <a:ext uri="{FF2B5EF4-FFF2-40B4-BE49-F238E27FC236}">
                <a16:creationId xmlns:a16="http://schemas.microsoft.com/office/drawing/2014/main" id="{D4E0D675-0E02-40FD-9C96-A78E3B9A8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723" y="2874348"/>
            <a:ext cx="540000" cy="540000"/>
          </a:xfrm>
          <a:prstGeom prst="rect">
            <a:avLst/>
          </a:prstGeom>
        </p:spPr>
      </p:pic>
      <p:pic>
        <p:nvPicPr>
          <p:cNvPr id="17" name="Obrázek 16" descr="Obsah obrázku tmavé, podepsat, zastavit, bílá&#10;&#10;Popis byl vytvořen automaticky">
            <a:extLst>
              <a:ext uri="{FF2B5EF4-FFF2-40B4-BE49-F238E27FC236}">
                <a16:creationId xmlns:a16="http://schemas.microsoft.com/office/drawing/2014/main" id="{5CAC00EB-34F3-492B-89EB-90C39CAAC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723" y="3606686"/>
            <a:ext cx="540000" cy="540000"/>
          </a:xfrm>
          <a:prstGeom prst="rect">
            <a:avLst/>
          </a:prstGeom>
        </p:spPr>
      </p:pic>
      <p:sp>
        <p:nvSpPr>
          <p:cNvPr id="11" name="TextovéPole 10">
            <a:extLst>
              <a:ext uri="{FF2B5EF4-FFF2-40B4-BE49-F238E27FC236}">
                <a16:creationId xmlns:a16="http://schemas.microsoft.com/office/drawing/2014/main" id="{5CF7F385-8770-464D-82D3-62A376CFED7D}"/>
              </a:ext>
            </a:extLst>
          </p:cNvPr>
          <p:cNvSpPr txBox="1"/>
          <p:nvPr/>
        </p:nvSpPr>
        <p:spPr bwMode="auto">
          <a:xfrm>
            <a:off x="352128" y="2669020"/>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garages</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3" name="TextovéPole 12">
            <a:extLst>
              <a:ext uri="{FF2B5EF4-FFF2-40B4-BE49-F238E27FC236}">
                <a16:creationId xmlns:a16="http://schemas.microsoft.com/office/drawing/2014/main" id="{23C62C56-C937-47D5-8EB7-EF556F8CD2E0}"/>
              </a:ext>
            </a:extLst>
          </p:cNvPr>
          <p:cNvSpPr txBox="1"/>
          <p:nvPr/>
        </p:nvSpPr>
        <p:spPr bwMode="auto">
          <a:xfrm>
            <a:off x="352127" y="3372630"/>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Anti-vandal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4" name="TextovéPole 13">
            <a:extLst>
              <a:ext uri="{FF2B5EF4-FFF2-40B4-BE49-F238E27FC236}">
                <a16:creationId xmlns:a16="http://schemas.microsoft.com/office/drawing/2014/main" id="{11886D1A-323F-44E9-9218-A3F6B46F80F7}"/>
              </a:ext>
            </a:extLst>
          </p:cNvPr>
          <p:cNvSpPr txBox="1"/>
          <p:nvPr/>
        </p:nvSpPr>
        <p:spPr bwMode="auto">
          <a:xfrm>
            <a:off x="352500" y="4118194"/>
            <a:ext cx="679189" cy="323165"/>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Integrated</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access</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control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říroda, muž, brýle&#10;&#10;Popis byl vytvořen automaticky">
            <a:extLst>
              <a:ext uri="{FF2B5EF4-FFF2-40B4-BE49-F238E27FC236}">
                <a16:creationId xmlns:a16="http://schemas.microsoft.com/office/drawing/2014/main" id="{045EBAF8-CDAB-464D-B88B-A8942FF262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 y="665941"/>
            <a:ext cx="9144004" cy="4392000"/>
          </a:xfrm>
          <a:prstGeom prst="rect">
            <a:avLst/>
          </a:prstGeom>
        </p:spPr>
      </p:pic>
      <p:sp>
        <p:nvSpPr>
          <p:cNvPr id="4" name="Nadpis 3">
            <a:extLst>
              <a:ext uri="{FF2B5EF4-FFF2-40B4-BE49-F238E27FC236}">
                <a16:creationId xmlns:a16="http://schemas.microsoft.com/office/drawing/2014/main" id="{673D7CFF-B5F8-4DCB-9D0A-A09B1FF582CD}"/>
              </a:ext>
            </a:extLst>
          </p:cNvPr>
          <p:cNvSpPr>
            <a:spLocks noGrp="1"/>
          </p:cNvSpPr>
          <p:nvPr>
            <p:ph type="title"/>
          </p:nvPr>
        </p:nvSpPr>
        <p:spPr>
          <a:xfrm>
            <a:off x="457189" y="134971"/>
            <a:ext cx="7075488" cy="605790"/>
          </a:xfrm>
        </p:spPr>
        <p:txBody>
          <a:bodyPr/>
          <a:lstStyle/>
          <a:p>
            <a:r>
              <a:rPr lang="cs-CZ" sz="1800" dirty="0" err="1">
                <a:solidFill>
                  <a:srgbClr val="004E97"/>
                </a:solidFill>
              </a:rPr>
              <a:t>What</a:t>
            </a:r>
            <a:r>
              <a:rPr lang="cs-CZ" sz="1800" dirty="0">
                <a:solidFill>
                  <a:srgbClr val="004E97"/>
                </a:solidFill>
              </a:rPr>
              <a:t> </a:t>
            </a:r>
            <a:r>
              <a:rPr lang="cs-CZ" sz="1800" dirty="0" err="1">
                <a:solidFill>
                  <a:srgbClr val="004E97"/>
                </a:solidFill>
              </a:rPr>
              <a:t>differs</a:t>
            </a:r>
            <a:r>
              <a:rPr lang="cs-CZ" sz="1800" dirty="0">
                <a:solidFill>
                  <a:srgbClr val="004E97"/>
                </a:solidFill>
              </a:rPr>
              <a:t> </a:t>
            </a:r>
            <a:r>
              <a:rPr lang="cs-CZ" sz="1800" dirty="0" err="1">
                <a:solidFill>
                  <a:srgbClr val="004E97"/>
                </a:solidFill>
              </a:rPr>
              <a:t>us</a:t>
            </a:r>
            <a:r>
              <a:rPr lang="cs-CZ" sz="1800" dirty="0">
                <a:solidFill>
                  <a:srgbClr val="004E97"/>
                </a:solidFill>
              </a:rPr>
              <a:t> </a:t>
            </a:r>
            <a:r>
              <a:rPr lang="cs-CZ" sz="1800" dirty="0" err="1">
                <a:solidFill>
                  <a:srgbClr val="004E97"/>
                </a:solidFill>
              </a:rPr>
              <a:t>from</a:t>
            </a:r>
            <a:r>
              <a:rPr lang="cs-CZ" sz="1800" dirty="0">
                <a:solidFill>
                  <a:srgbClr val="004E97"/>
                </a:solidFill>
              </a:rPr>
              <a:t> </a:t>
            </a:r>
            <a:r>
              <a:rPr lang="cs-CZ" sz="1800" dirty="0" err="1">
                <a:solidFill>
                  <a:srgbClr val="004E97"/>
                </a:solidFill>
              </a:rPr>
              <a:t>the</a:t>
            </a:r>
            <a:r>
              <a:rPr lang="cs-CZ" sz="1800" dirty="0">
                <a:solidFill>
                  <a:srgbClr val="004E97"/>
                </a:solidFill>
              </a:rPr>
              <a:t> </a:t>
            </a:r>
            <a:r>
              <a:rPr lang="cs-CZ" sz="1800" dirty="0" err="1">
                <a:solidFill>
                  <a:srgbClr val="004E97"/>
                </a:solidFill>
              </a:rPr>
              <a:t>others</a:t>
            </a:r>
            <a:endParaRPr lang="cs-CZ" dirty="0"/>
          </a:p>
        </p:txBody>
      </p:sp>
      <p:sp>
        <p:nvSpPr>
          <p:cNvPr id="16" name="Rectangle 6">
            <a:extLst>
              <a:ext uri="{FF2B5EF4-FFF2-40B4-BE49-F238E27FC236}">
                <a16:creationId xmlns:a16="http://schemas.microsoft.com/office/drawing/2014/main" id="{65173AE2-4E03-4351-8BEC-E9199C00A263}"/>
              </a:ext>
            </a:extLst>
          </p:cNvPr>
          <p:cNvSpPr/>
          <p:nvPr/>
        </p:nvSpPr>
        <p:spPr>
          <a:xfrm>
            <a:off x="457189" y="1701422"/>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AU" sz="1000" b="1" dirty="0">
                <a:solidFill>
                  <a:srgbClr val="005596"/>
                </a:solidFill>
                <a:latin typeface="Verdana" pitchFamily="34" charset="0"/>
                <a:ea typeface="Verdana" pitchFamily="34" charset="0"/>
                <a:cs typeface="Verdana" pitchFamily="34" charset="0"/>
              </a:rPr>
              <a:t>Easy integration </a:t>
            </a:r>
            <a:r>
              <a:rPr lang="en-AU" sz="1000" dirty="0">
                <a:solidFill>
                  <a:schemeClr val="tx1">
                    <a:lumMod val="75000"/>
                  </a:schemeClr>
                </a:solidFill>
                <a:latin typeface="Verdana" pitchFamily="34" charset="0"/>
                <a:ea typeface="Verdana" pitchFamily="34" charset="0"/>
                <a:cs typeface="Verdana" pitchFamily="34" charset="0"/>
              </a:rPr>
              <a:t>thanks to open </a:t>
            </a:r>
            <a:r>
              <a:rPr lang="en-AU" sz="1000" dirty="0">
                <a:solidFill>
                  <a:schemeClr val="tx1"/>
                </a:solidFill>
                <a:latin typeface="Verdana" pitchFamily="34" charset="0"/>
                <a:ea typeface="Verdana" pitchFamily="34" charset="0"/>
                <a:cs typeface="Verdana" pitchFamily="34" charset="0"/>
              </a:rPr>
              <a:t>standards</a:t>
            </a:r>
            <a:r>
              <a:rPr lang="en-AU" sz="1000" dirty="0">
                <a:solidFill>
                  <a:schemeClr val="tx1">
                    <a:lumMod val="75000"/>
                  </a:schemeClr>
                </a:solidFill>
                <a:latin typeface="Verdana" pitchFamily="34" charset="0"/>
                <a:ea typeface="Verdana" pitchFamily="34" charset="0"/>
                <a:cs typeface="Verdana" pitchFamily="34" charset="0"/>
              </a:rPr>
              <a:t> </a:t>
            </a:r>
            <a:r>
              <a:rPr lang="en-AU" sz="1000" dirty="0">
                <a:solidFill>
                  <a:schemeClr val="tx1"/>
                </a:solidFill>
                <a:latin typeface="Verdana" pitchFamily="34" charset="0"/>
                <a:ea typeface="Verdana" pitchFamily="34" charset="0"/>
                <a:cs typeface="Verdana" pitchFamily="34" charset="0"/>
              </a:rPr>
              <a:t>with a possibility for a vendor specific integrations</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7" name="Rectangle 6">
            <a:extLst>
              <a:ext uri="{FF2B5EF4-FFF2-40B4-BE49-F238E27FC236}">
                <a16:creationId xmlns:a16="http://schemas.microsoft.com/office/drawing/2014/main" id="{87B37A0C-8E9E-4FDE-9771-79FCBABDE871}"/>
              </a:ext>
            </a:extLst>
          </p:cNvPr>
          <p:cNvSpPr/>
          <p:nvPr/>
        </p:nvSpPr>
        <p:spPr>
          <a:xfrm>
            <a:off x="457191" y="3327971"/>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spcBef>
                <a:spcPts val="600"/>
              </a:spcBef>
              <a:defRPr/>
            </a:pPr>
            <a:r>
              <a:rPr lang="en-AU" sz="1000" b="1" dirty="0">
                <a:solidFill>
                  <a:srgbClr val="005596"/>
                </a:solidFill>
                <a:latin typeface="Verdana" pitchFamily="34" charset="0"/>
                <a:ea typeface="Verdana" pitchFamily="34" charset="0"/>
                <a:cs typeface="Verdana" pitchFamily="34" charset="0"/>
              </a:rPr>
              <a:t>Intercoms for any vertical </a:t>
            </a:r>
            <a:r>
              <a:rPr lang="en-AU" sz="1000" dirty="0">
                <a:solidFill>
                  <a:schemeClr val="tx1">
                    <a:lumMod val="75000"/>
                  </a:schemeClr>
                </a:solidFill>
                <a:latin typeface="Verdana" pitchFamily="34" charset="0"/>
                <a:ea typeface="Verdana" pitchFamily="34" charset="0"/>
                <a:cs typeface="Verdana" pitchFamily="34" charset="0"/>
              </a:rPr>
              <a:t>with a possibility to choose even single modules</a:t>
            </a:r>
          </a:p>
          <a:p>
            <a:pPr algn="ctr" defTabSz="457200">
              <a:defRPr/>
            </a:pPr>
            <a:endParaRPr lang="cs-CZ" sz="1000" dirty="0">
              <a:solidFill>
                <a:schemeClr val="tx1">
                  <a:lumMod val="75000"/>
                </a:schemeClr>
              </a:solidFill>
              <a:latin typeface="Verdana" pitchFamily="34" charset="0"/>
              <a:ea typeface="Verdana" pitchFamily="34" charset="0"/>
            </a:endParaRPr>
          </a:p>
          <a:p>
            <a:pPr algn="ctr" defTabSz="457200">
              <a:defRPr/>
            </a:pPr>
            <a:endParaRPr lang="cs-CZ" sz="1000" dirty="0">
              <a:solidFill>
                <a:schemeClr val="tx1">
                  <a:lumMod val="75000"/>
                </a:schemeClr>
              </a:solidFill>
              <a:latin typeface="Verdana" pitchFamily="34" charset="0"/>
              <a:ea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8" name="Rectangle 6">
            <a:extLst>
              <a:ext uri="{FF2B5EF4-FFF2-40B4-BE49-F238E27FC236}">
                <a16:creationId xmlns:a16="http://schemas.microsoft.com/office/drawing/2014/main" id="{79F0EEA5-8C04-40B4-A963-1A374FC4E047}"/>
              </a:ext>
            </a:extLst>
          </p:cNvPr>
          <p:cNvSpPr/>
          <p:nvPr/>
        </p:nvSpPr>
        <p:spPr>
          <a:xfrm>
            <a:off x="457190" y="2523203"/>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AU" sz="1000" b="1" dirty="0">
                <a:solidFill>
                  <a:srgbClr val="005596"/>
                </a:solidFill>
                <a:latin typeface="Verdana" pitchFamily="34" charset="0"/>
                <a:ea typeface="Verdana" pitchFamily="34" charset="0"/>
                <a:cs typeface="Verdana" pitchFamily="34" charset="0"/>
              </a:rPr>
              <a:t>Reliable and secure cloud services </a:t>
            </a:r>
            <a:r>
              <a:rPr lang="en-AU" sz="1000" dirty="0">
                <a:solidFill>
                  <a:schemeClr val="tx1">
                    <a:lumMod val="75000"/>
                  </a:schemeClr>
                </a:solidFill>
                <a:latin typeface="Verdana" pitchFamily="34" charset="0"/>
                <a:ea typeface="Verdana" pitchFamily="34" charset="0"/>
                <a:cs typeface="Verdana" pitchFamily="34" charset="0"/>
              </a:rPr>
              <a:t>enabling calls to smartphone and remote configuration</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9" name="Rectangle 6">
            <a:extLst>
              <a:ext uri="{FF2B5EF4-FFF2-40B4-BE49-F238E27FC236}">
                <a16:creationId xmlns:a16="http://schemas.microsoft.com/office/drawing/2014/main" id="{7D569B8C-D93B-456F-9003-C2B615A680B6}"/>
              </a:ext>
            </a:extLst>
          </p:cNvPr>
          <p:cNvSpPr/>
          <p:nvPr/>
        </p:nvSpPr>
        <p:spPr>
          <a:xfrm>
            <a:off x="457192" y="4159295"/>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spcBef>
                <a:spcPts val="600"/>
              </a:spcBef>
              <a:defRPr/>
            </a:pPr>
            <a:r>
              <a:rPr lang="en-AU" sz="1000" b="1" dirty="0">
                <a:solidFill>
                  <a:srgbClr val="005596"/>
                </a:solidFill>
                <a:latin typeface="Verdana" pitchFamily="34" charset="0"/>
                <a:ea typeface="Verdana" pitchFamily="34" charset="0"/>
                <a:cs typeface="Verdana" pitchFamily="34" charset="0"/>
              </a:rPr>
              <a:t>High quality products </a:t>
            </a:r>
            <a:r>
              <a:rPr lang="en-AU" sz="1000" dirty="0">
                <a:solidFill>
                  <a:schemeClr val="tx1">
                    <a:lumMod val="75000"/>
                  </a:schemeClr>
                </a:solidFill>
                <a:latin typeface="Verdana" pitchFamily="34" charset="0"/>
                <a:ea typeface="Verdana" pitchFamily="34" charset="0"/>
                <a:cs typeface="Verdana" pitchFamily="34" charset="0"/>
              </a:rPr>
              <a:t>in terms of materials and reliable functionality  </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0" name="Rectangle 6">
            <a:extLst>
              <a:ext uri="{FF2B5EF4-FFF2-40B4-BE49-F238E27FC236}">
                <a16:creationId xmlns:a16="http://schemas.microsoft.com/office/drawing/2014/main" id="{8836BAA2-DBF1-470D-979B-7B1F91B72448}"/>
              </a:ext>
            </a:extLst>
          </p:cNvPr>
          <p:cNvSpPr/>
          <p:nvPr/>
        </p:nvSpPr>
        <p:spPr>
          <a:xfrm>
            <a:off x="4835298" y="2251920"/>
            <a:ext cx="1352668" cy="1040043"/>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r>
              <a:rPr lang="cs-CZ" sz="1000" b="1" dirty="0" err="1">
                <a:solidFill>
                  <a:srgbClr val="005596"/>
                </a:solidFill>
                <a:latin typeface="Verdana" pitchFamily="34" charset="0"/>
                <a:ea typeface="Verdana" pitchFamily="34" charset="0"/>
                <a:cs typeface="Verdana" pitchFamily="34" charset="0"/>
              </a:rPr>
              <a:t>Saves</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your</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time</a:t>
            </a:r>
            <a:r>
              <a:rPr lang="cs-CZ" sz="1000" b="1" dirty="0">
                <a:solidFill>
                  <a:srgbClr val="005596"/>
                </a:solidFill>
                <a:latin typeface="Verdana" pitchFamily="34" charset="0"/>
                <a:ea typeface="Verdana" pitchFamily="34" charset="0"/>
                <a:cs typeface="Verdana" pitchFamily="34" charset="0"/>
              </a:rPr>
              <a:t> and </a:t>
            </a:r>
            <a:r>
              <a:rPr lang="cs-CZ" sz="1000" b="1" dirty="0" err="1">
                <a:solidFill>
                  <a:srgbClr val="005596"/>
                </a:solidFill>
                <a:latin typeface="Verdana" pitchFamily="34" charset="0"/>
                <a:ea typeface="Verdana" pitchFamily="34" charset="0"/>
                <a:cs typeface="Verdana" pitchFamily="34" charset="0"/>
              </a:rPr>
              <a:t>money</a:t>
            </a: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1" name="Rectangle 6">
            <a:extLst>
              <a:ext uri="{FF2B5EF4-FFF2-40B4-BE49-F238E27FC236}">
                <a16:creationId xmlns:a16="http://schemas.microsoft.com/office/drawing/2014/main" id="{FDB26C45-580E-41B0-A667-7F66DBC2FB1E}"/>
              </a:ext>
            </a:extLst>
          </p:cNvPr>
          <p:cNvSpPr/>
          <p:nvPr/>
        </p:nvSpPr>
        <p:spPr>
          <a:xfrm>
            <a:off x="7168616" y="2251920"/>
            <a:ext cx="1285893" cy="1040043"/>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r>
              <a:rPr lang="cs-CZ" sz="1000" b="1" dirty="0" err="1">
                <a:solidFill>
                  <a:srgbClr val="005596"/>
                </a:solidFill>
                <a:latin typeface="Verdana" pitchFamily="34" charset="0"/>
                <a:ea typeface="Verdana" pitchFamily="34" charset="0"/>
                <a:cs typeface="Verdana" pitchFamily="34" charset="0"/>
              </a:rPr>
              <a:t>Makes</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your</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customer</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satisfied</a:t>
            </a: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2" name="Rectangle 6">
            <a:extLst>
              <a:ext uri="{FF2B5EF4-FFF2-40B4-BE49-F238E27FC236}">
                <a16:creationId xmlns:a16="http://schemas.microsoft.com/office/drawing/2014/main" id="{685BCF37-9252-4AE4-84C1-49F26384D525}"/>
              </a:ext>
            </a:extLst>
          </p:cNvPr>
          <p:cNvSpPr/>
          <p:nvPr/>
        </p:nvSpPr>
        <p:spPr>
          <a:xfrm>
            <a:off x="457199" y="906845"/>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spcBef>
                <a:spcPts val="1200"/>
              </a:spcBef>
              <a:defRPr/>
            </a:pPr>
            <a:r>
              <a:rPr lang="en-AU" sz="1000" b="1" dirty="0">
                <a:solidFill>
                  <a:srgbClr val="005596"/>
                </a:solidFill>
                <a:latin typeface="Verdana" pitchFamily="34" charset="0"/>
                <a:ea typeface="Verdana" pitchFamily="34" charset="0"/>
                <a:cs typeface="Verdana" pitchFamily="34" charset="0"/>
              </a:rPr>
              <a:t>IP based products </a:t>
            </a:r>
            <a:r>
              <a:rPr lang="en-AU" sz="1000" dirty="0">
                <a:solidFill>
                  <a:schemeClr val="tx1">
                    <a:lumMod val="75000"/>
                  </a:schemeClr>
                </a:solidFill>
                <a:latin typeface="Verdana" pitchFamily="34" charset="0"/>
                <a:ea typeface="Verdana" pitchFamily="34" charset="0"/>
                <a:cs typeface="Verdana" pitchFamily="34" charset="0"/>
              </a:rPr>
              <a:t>without any limitations </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3" name="Šipka: doprava 22">
            <a:extLst>
              <a:ext uri="{FF2B5EF4-FFF2-40B4-BE49-F238E27FC236}">
                <a16:creationId xmlns:a16="http://schemas.microsoft.com/office/drawing/2014/main" id="{D47FD997-D933-4611-AEFA-87192C2AA0C3}"/>
              </a:ext>
            </a:extLst>
          </p:cNvPr>
          <p:cNvSpPr/>
          <p:nvPr/>
        </p:nvSpPr>
        <p:spPr>
          <a:xfrm>
            <a:off x="4229973" y="2631518"/>
            <a:ext cx="551432" cy="230345"/>
          </a:xfrm>
          <a:prstGeom prst="rightArrow">
            <a:avLst/>
          </a:prstGeom>
          <a:solidFill>
            <a:srgbClr val="005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4" name="Šipka: doprava 23">
            <a:extLst>
              <a:ext uri="{FF2B5EF4-FFF2-40B4-BE49-F238E27FC236}">
                <a16:creationId xmlns:a16="http://schemas.microsoft.com/office/drawing/2014/main" id="{FE0DF35B-8DA2-4FDD-A18E-26EFC3E16159}"/>
              </a:ext>
            </a:extLst>
          </p:cNvPr>
          <p:cNvSpPr/>
          <p:nvPr/>
        </p:nvSpPr>
        <p:spPr>
          <a:xfrm>
            <a:off x="6369187" y="2631518"/>
            <a:ext cx="551432" cy="230345"/>
          </a:xfrm>
          <a:prstGeom prst="rightArrow">
            <a:avLst/>
          </a:prstGeom>
          <a:solidFill>
            <a:srgbClr val="005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2539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text 2"/>
          <p:cNvSpPr>
            <a:spLocks noGrp="1"/>
          </p:cNvSpPr>
          <p:nvPr>
            <p:ph type="body" sz="quarter" idx="14"/>
          </p:nvPr>
        </p:nvSpPr>
        <p:spPr/>
        <p:txBody>
          <a:bodyPr/>
          <a:lstStyle/>
          <a:p>
            <a:r>
              <a:rPr lang="cs-CZ" dirty="0" err="1"/>
              <a:t>Variants</a:t>
            </a:r>
            <a:endParaRPr lang="cs-CZ" dirty="0"/>
          </a:p>
        </p:txBody>
      </p:sp>
      <p:sp>
        <p:nvSpPr>
          <p:cNvPr id="2" name="Zástupný symbol pro text 1"/>
          <p:cNvSpPr>
            <a:spLocks noGrp="1"/>
          </p:cNvSpPr>
          <p:nvPr>
            <p:ph type="body" sz="quarter" idx="13"/>
          </p:nvPr>
        </p:nvSpPr>
        <p:spPr/>
        <p:txBody>
          <a:bodyPr/>
          <a:lstStyle/>
          <a:p>
            <a:r>
              <a:rPr lang="cs-CZ" dirty="0"/>
              <a:t>2N</a:t>
            </a:r>
            <a:r>
              <a:rPr lang="cs-CZ" baseline="30000" dirty="0"/>
              <a:t>®</a:t>
            </a:r>
            <a:r>
              <a:rPr lang="cs-CZ" dirty="0"/>
              <a:t> IP </a:t>
            </a:r>
            <a:r>
              <a:rPr lang="cs-CZ" dirty="0" err="1"/>
              <a:t>Force</a:t>
            </a:r>
            <a:endParaRPr lang="cs-CZ" dirty="0"/>
          </a:p>
        </p:txBody>
      </p:sp>
      <p:sp>
        <p:nvSpPr>
          <p:cNvPr id="4" name="Obdélník 3"/>
          <p:cNvSpPr/>
          <p:nvPr/>
        </p:nvSpPr>
        <p:spPr bwMode="auto">
          <a:xfrm>
            <a:off x="488227"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bdélník 4"/>
          <p:cNvSpPr/>
          <p:nvPr/>
        </p:nvSpPr>
        <p:spPr bwMode="auto">
          <a:xfrm>
            <a:off x="2140083"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bdélník 5"/>
          <p:cNvSpPr/>
          <p:nvPr/>
        </p:nvSpPr>
        <p:spPr bwMode="auto">
          <a:xfrm>
            <a:off x="3821969"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bdélník 6"/>
          <p:cNvSpPr/>
          <p:nvPr/>
        </p:nvSpPr>
        <p:spPr bwMode="auto">
          <a:xfrm>
            <a:off x="5487582"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bdélník 7"/>
          <p:cNvSpPr/>
          <p:nvPr/>
        </p:nvSpPr>
        <p:spPr bwMode="auto">
          <a:xfrm>
            <a:off x="7189161"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Zástupný symbol pro text 13"/>
          <p:cNvSpPr txBox="1">
            <a:spLocks/>
          </p:cNvSpPr>
          <p:nvPr/>
        </p:nvSpPr>
        <p:spPr bwMode="auto">
          <a:xfrm>
            <a:off x="357851" y="3403158"/>
            <a:ext cx="1595805" cy="116884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 HD </a:t>
            </a:r>
            <a:r>
              <a:rPr lang="cs-CZ" sz="1000" dirty="0" err="1">
                <a:solidFill>
                  <a:srgbClr val="2C2C2C"/>
                </a:solidFill>
                <a:latin typeface="Verdana" pitchFamily="34" charset="0"/>
              </a:rPr>
              <a:t>Camera</a:t>
            </a:r>
            <a:endParaRPr lang="cs-CZ"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9151101CHW</a:t>
            </a:r>
          </a:p>
        </p:txBody>
      </p:sp>
      <p:sp>
        <p:nvSpPr>
          <p:cNvPr id="11" name="Zástupný symbol pro text 13"/>
          <p:cNvSpPr txBox="1">
            <a:spLocks/>
          </p:cNvSpPr>
          <p:nvPr/>
        </p:nvSpPr>
        <p:spPr bwMode="auto">
          <a:xfrm>
            <a:off x="2000372" y="3402500"/>
            <a:ext cx="1595805" cy="1143658"/>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 HD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Keypad</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9151101CHKW</a:t>
            </a:r>
          </a:p>
        </p:txBody>
      </p:sp>
      <p:sp>
        <p:nvSpPr>
          <p:cNvPr id="12" name="Zástupný symbol pro text 13"/>
          <p:cNvSpPr txBox="1">
            <a:spLocks/>
          </p:cNvSpPr>
          <p:nvPr/>
        </p:nvSpPr>
        <p:spPr bwMode="auto">
          <a:xfrm>
            <a:off x="3747323" y="3403158"/>
            <a:ext cx="1595805" cy="116884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Pictograms</a:t>
            </a:r>
            <a:r>
              <a:rPr lang="cs-CZ" sz="1000" dirty="0">
                <a:solidFill>
                  <a:srgbClr val="2C2C2C"/>
                </a:solidFill>
                <a:latin typeface="Verdana" pitchFamily="34" charset="0"/>
              </a:rPr>
              <a:t> + </a:t>
            </a:r>
            <a:r>
              <a:rPr lang="en-US" sz="1000" dirty="0">
                <a:solidFill>
                  <a:srgbClr val="2C2C2C"/>
                </a:solidFill>
                <a:latin typeface="Verdana" pitchFamily="34" charset="0"/>
              </a:rPr>
              <a:t>1 Button + HD Camera + </a:t>
            </a:r>
            <a:r>
              <a:rPr lang="cs-CZ" sz="1000" dirty="0">
                <a:solidFill>
                  <a:srgbClr val="2C2C2C"/>
                </a:solidFill>
                <a:latin typeface="Verdana" pitchFamily="34" charset="0"/>
              </a:rPr>
              <a:t>RFID </a:t>
            </a:r>
            <a:r>
              <a:rPr lang="cs-CZ" sz="1000" dirty="0" err="1">
                <a:solidFill>
                  <a:srgbClr val="2C2C2C"/>
                </a:solidFill>
                <a:latin typeface="Verdana" pitchFamily="34" charset="0"/>
              </a:rPr>
              <a:t>reader</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9151101CHRPW</a:t>
            </a:r>
          </a:p>
        </p:txBody>
      </p:sp>
      <p:sp>
        <p:nvSpPr>
          <p:cNvPr id="13" name="Zástupný symbol pro text 13"/>
          <p:cNvSpPr txBox="1">
            <a:spLocks/>
          </p:cNvSpPr>
          <p:nvPr/>
        </p:nvSpPr>
        <p:spPr bwMode="auto">
          <a:xfrm>
            <a:off x="5442210" y="3403158"/>
            <a:ext cx="159580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2 </a:t>
            </a:r>
            <a:r>
              <a:rPr lang="en-US" sz="1000" dirty="0">
                <a:solidFill>
                  <a:srgbClr val="2C2C2C"/>
                </a:solidFill>
                <a:latin typeface="Verdana" pitchFamily="34" charset="0"/>
              </a:rPr>
              <a:t>Button</a:t>
            </a:r>
            <a:r>
              <a:rPr lang="cs-CZ" sz="1000" dirty="0">
                <a:solidFill>
                  <a:srgbClr val="2C2C2C"/>
                </a:solidFill>
                <a:latin typeface="Verdana" pitchFamily="34" charset="0"/>
              </a:rPr>
              <a:t>s</a:t>
            </a:r>
            <a:r>
              <a:rPr lang="en-US" sz="1000" dirty="0">
                <a:solidFill>
                  <a:srgbClr val="2C2C2C"/>
                </a:solidFill>
                <a:latin typeface="Verdana" pitchFamily="34" charset="0"/>
              </a:rPr>
              <a:t> + HD Camera + </a:t>
            </a:r>
            <a:r>
              <a:rPr lang="cs-CZ" sz="1000" dirty="0">
                <a:solidFill>
                  <a:srgbClr val="2C2C2C"/>
                </a:solidFill>
                <a:latin typeface="Verdana" pitchFamily="34" charset="0"/>
              </a:rPr>
              <a:t>RFID </a:t>
            </a:r>
            <a:r>
              <a:rPr lang="cs-CZ" sz="1000" dirty="0" err="1">
                <a:solidFill>
                  <a:srgbClr val="2C2C2C"/>
                </a:solidFill>
                <a:latin typeface="Verdana" pitchFamily="34" charset="0"/>
              </a:rPr>
              <a:t>reader</a:t>
            </a:r>
            <a:endParaRPr lang="en-US"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9151102CHRW</a:t>
            </a:r>
          </a:p>
        </p:txBody>
      </p:sp>
      <p:sp>
        <p:nvSpPr>
          <p:cNvPr id="14" name="Zástupný symbol pro text 13"/>
          <p:cNvSpPr txBox="1">
            <a:spLocks/>
          </p:cNvSpPr>
          <p:nvPr/>
        </p:nvSpPr>
        <p:spPr bwMode="auto">
          <a:xfrm>
            <a:off x="7189161" y="3403158"/>
            <a:ext cx="159580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4 </a:t>
            </a:r>
            <a:r>
              <a:rPr lang="cs-CZ" sz="1000" dirty="0" err="1">
                <a:solidFill>
                  <a:srgbClr val="2C2C2C"/>
                </a:solidFill>
                <a:latin typeface="Verdana" pitchFamily="34" charset="0"/>
              </a:rPr>
              <a:t>Buttons</a:t>
            </a:r>
            <a:r>
              <a:rPr lang="cs-CZ" sz="1000" dirty="0">
                <a:solidFill>
                  <a:srgbClr val="2C2C2C"/>
                </a:solidFill>
                <a:latin typeface="Verdana" pitchFamily="34" charset="0"/>
              </a:rPr>
              <a:t> + HD </a:t>
            </a:r>
            <a:r>
              <a:rPr lang="cs-CZ" sz="1000" dirty="0" err="1">
                <a:solidFill>
                  <a:srgbClr val="2C2C2C"/>
                </a:solidFill>
                <a:latin typeface="Verdana" pitchFamily="34" charset="0"/>
              </a:rPr>
              <a:t>Camera</a:t>
            </a:r>
            <a:endParaRPr lang="cs-CZ" sz="10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9151104CHW</a:t>
            </a:r>
          </a:p>
        </p:txBody>
      </p:sp>
      <p:pic>
        <p:nvPicPr>
          <p:cNvPr id="17" name="Obrázek 16" descr="Obsah obrázku elektronika, fotka, fotoaparát, boční&#10;&#10;Popis byl vytvořen automaticky">
            <a:extLst>
              <a:ext uri="{FF2B5EF4-FFF2-40B4-BE49-F238E27FC236}">
                <a16:creationId xmlns:a16="http://schemas.microsoft.com/office/drawing/2014/main" id="{5A726C89-11C8-4143-8BB3-F2FC7ACFD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975" y="1747787"/>
            <a:ext cx="792000" cy="1342373"/>
          </a:xfrm>
          <a:prstGeom prst="rect">
            <a:avLst/>
          </a:prstGeom>
        </p:spPr>
      </p:pic>
      <p:pic>
        <p:nvPicPr>
          <p:cNvPr id="19" name="Obrázek 18" descr="Obsah obrázku elektronika, vsedě, černá, fotka&#10;&#10;Popis byl vytvořen automaticky">
            <a:extLst>
              <a:ext uri="{FF2B5EF4-FFF2-40B4-BE49-F238E27FC236}">
                <a16:creationId xmlns:a16="http://schemas.microsoft.com/office/drawing/2014/main" id="{55312945-2337-4784-8F87-C3892CAE6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313" y="1750153"/>
            <a:ext cx="792000" cy="1419355"/>
          </a:xfrm>
          <a:prstGeom prst="rect">
            <a:avLst/>
          </a:prstGeom>
        </p:spPr>
      </p:pic>
      <p:pic>
        <p:nvPicPr>
          <p:cNvPr id="21" name="Obrázek 20" descr="Obsah obrázku černá, fotka, vsedě, fotoaparát&#10;&#10;Popis byl vytvořen automaticky">
            <a:extLst>
              <a:ext uri="{FF2B5EF4-FFF2-40B4-BE49-F238E27FC236}">
                <a16:creationId xmlns:a16="http://schemas.microsoft.com/office/drawing/2014/main" id="{27D3EBDC-719B-42D2-B6BA-AEC80DE2D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588" y="1731608"/>
            <a:ext cx="792000" cy="1432188"/>
          </a:xfrm>
          <a:prstGeom prst="rect">
            <a:avLst/>
          </a:prstGeom>
        </p:spPr>
      </p:pic>
      <p:pic>
        <p:nvPicPr>
          <p:cNvPr id="23" name="Obrázek 22" descr="Obsah obrázku bílá, dveře, boční, fotka&#10;&#10;Popis byl vytvořen automaticky">
            <a:extLst>
              <a:ext uri="{FF2B5EF4-FFF2-40B4-BE49-F238E27FC236}">
                <a16:creationId xmlns:a16="http://schemas.microsoft.com/office/drawing/2014/main" id="{00B90C80-FA7B-48E0-AC39-DDFF0A133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167" y="1726409"/>
            <a:ext cx="792000" cy="1437387"/>
          </a:xfrm>
          <a:prstGeom prst="rect">
            <a:avLst/>
          </a:prstGeom>
        </p:spPr>
      </p:pic>
      <p:pic>
        <p:nvPicPr>
          <p:cNvPr id="15" name="Obrázek 14" descr="Obsah obrázku dveře, vsedě, boční, fotka&#10;&#10;Popis byl vytvořen automaticky">
            <a:extLst>
              <a:ext uri="{FF2B5EF4-FFF2-40B4-BE49-F238E27FC236}">
                <a16:creationId xmlns:a16="http://schemas.microsoft.com/office/drawing/2014/main" id="{47CFAA3F-6466-4F3E-951E-599E7F1752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753" y="1747787"/>
            <a:ext cx="756000" cy="1394833"/>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Force</a:t>
            </a:r>
            <a:endParaRPr lang="cs-CZ" dirty="0"/>
          </a:p>
        </p:txBody>
      </p:sp>
      <p:grpSp>
        <p:nvGrpSpPr>
          <p:cNvPr id="22" name="Skupina 10"/>
          <p:cNvGrpSpPr>
            <a:grpSpLocks/>
          </p:cNvGrpSpPr>
          <p:nvPr/>
        </p:nvGrpSpPr>
        <p:grpSpPr bwMode="auto">
          <a:xfrm>
            <a:off x="473075" y="1825625"/>
            <a:ext cx="8335963" cy="1579563"/>
            <a:chOff x="360564" y="1616075"/>
            <a:chExt cx="8337084" cy="1579563"/>
          </a:xfrm>
        </p:grpSpPr>
        <p:sp>
          <p:nvSpPr>
            <p:cNvPr id="33" name="Obdélník 32"/>
            <p:cNvSpPr/>
            <p:nvPr/>
          </p:nvSpPr>
          <p:spPr>
            <a:xfrm>
              <a:off x="360564"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bdélník 33"/>
            <p:cNvSpPr/>
            <p:nvPr/>
          </p:nvSpPr>
          <p:spPr>
            <a:xfrm>
              <a:off x="2105462"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bdélník 34"/>
            <p:cNvSpPr/>
            <p:nvPr/>
          </p:nvSpPr>
          <p:spPr>
            <a:xfrm>
              <a:off x="3869411"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bdélník 35"/>
            <p:cNvSpPr/>
            <p:nvPr/>
          </p:nvSpPr>
          <p:spPr>
            <a:xfrm>
              <a:off x="5615896"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bdélník 36"/>
            <p:cNvSpPr/>
            <p:nvPr/>
          </p:nvSpPr>
          <p:spPr>
            <a:xfrm>
              <a:off x="7327451"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7" name="Zástupný symbol pro text 13"/>
          <p:cNvSpPr txBox="1">
            <a:spLocks/>
          </p:cNvSpPr>
          <p:nvPr/>
        </p:nvSpPr>
        <p:spPr bwMode="auto">
          <a:xfrm>
            <a:off x="262435" y="3548063"/>
            <a:ext cx="1852612"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Brick</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a:t>
            </a:r>
            <a:r>
              <a:rPr lang="cs-CZ" sz="1000" b="1" dirty="0">
                <a:solidFill>
                  <a:srgbClr val="2C2C2C"/>
                </a:solidFill>
                <a:latin typeface="Verdana" pitchFamily="34" charset="0"/>
              </a:rPr>
              <a:t>1001</a:t>
            </a:r>
            <a:endParaRPr lang="en-US" sz="1000" b="1" dirty="0">
              <a:solidFill>
                <a:srgbClr val="2C2C2C"/>
              </a:solidFill>
              <a:latin typeface="Verdana" pitchFamily="34" charset="0"/>
            </a:endParaRPr>
          </a:p>
        </p:txBody>
      </p:sp>
      <p:sp>
        <p:nvSpPr>
          <p:cNvPr id="28" name="Zástupný symbol pro text 13"/>
          <p:cNvSpPr txBox="1">
            <a:spLocks/>
          </p:cNvSpPr>
          <p:nvPr/>
        </p:nvSpPr>
        <p:spPr bwMode="auto">
          <a:xfrm>
            <a:off x="5391150" y="3548063"/>
            <a:ext cx="1962150"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Gooseneck</a:t>
            </a:r>
            <a:r>
              <a:rPr lang="cs-CZ" sz="1000" dirty="0">
                <a:solidFill>
                  <a:srgbClr val="2C2C2C"/>
                </a:solidFill>
                <a:latin typeface="Verdana" pitchFamily="34" charset="0"/>
              </a:rPr>
              <a:t> </a:t>
            </a:r>
            <a:r>
              <a:rPr lang="cs-CZ" sz="1000" dirty="0" err="1">
                <a:solidFill>
                  <a:srgbClr val="2C2C2C"/>
                </a:solidFill>
                <a:latin typeface="Verdana" pitchFamily="34" charset="0"/>
              </a:rPr>
              <a:t>Stand</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a:t>
            </a:r>
            <a:r>
              <a:rPr lang="cs-CZ" sz="1000" b="1" dirty="0">
                <a:solidFill>
                  <a:srgbClr val="2C2C2C"/>
                </a:solidFill>
                <a:latin typeface="Verdana" pitchFamily="34" charset="0"/>
              </a:rPr>
              <a:t>1005</a:t>
            </a:r>
            <a:endParaRPr lang="en-US" sz="1000" b="1" dirty="0">
              <a:solidFill>
                <a:srgbClr val="2C2C2C"/>
              </a:solidFill>
              <a:latin typeface="Verdana" pitchFamily="34" charset="0"/>
            </a:endParaRPr>
          </a:p>
        </p:txBody>
      </p:sp>
      <p:sp>
        <p:nvSpPr>
          <p:cNvPr id="29" name="Zástupný symbol pro text 13"/>
          <p:cNvSpPr txBox="1">
            <a:spLocks/>
          </p:cNvSpPr>
          <p:nvPr/>
        </p:nvSpPr>
        <p:spPr bwMode="auto">
          <a:xfrm>
            <a:off x="2115047" y="3548063"/>
            <a:ext cx="1614608"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Plasterboard</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932061E</a:t>
            </a:r>
          </a:p>
        </p:txBody>
      </p:sp>
      <p:sp>
        <p:nvSpPr>
          <p:cNvPr id="30" name="Zástupný symbol pro text 13"/>
          <p:cNvSpPr txBox="1">
            <a:spLocks/>
          </p:cNvSpPr>
          <p:nvPr/>
        </p:nvSpPr>
        <p:spPr bwMode="auto">
          <a:xfrm>
            <a:off x="7286625" y="3548063"/>
            <a:ext cx="1704975"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Secured Card Reader NFC Ready 13.56MHz</a:t>
            </a:r>
            <a:endParaRPr lang="cs-CZ"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9151031S</a:t>
            </a:r>
          </a:p>
        </p:txBody>
      </p:sp>
      <p:sp>
        <p:nvSpPr>
          <p:cNvPr id="31" name="Zástupný symbol pro text 13"/>
          <p:cNvSpPr txBox="1">
            <a:spLocks/>
          </p:cNvSpPr>
          <p:nvPr/>
        </p:nvSpPr>
        <p:spPr bwMode="auto">
          <a:xfrm>
            <a:off x="3649663" y="3548063"/>
            <a:ext cx="2001837"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Security</a:t>
            </a:r>
            <a:r>
              <a:rPr lang="cs-CZ" sz="1000" dirty="0">
                <a:solidFill>
                  <a:srgbClr val="2C2C2C"/>
                </a:solidFill>
                <a:latin typeface="Verdana" pitchFamily="34" charset="0"/>
              </a:rPr>
              <a:t> </a:t>
            </a:r>
            <a:r>
              <a:rPr lang="cs-CZ" sz="1000" dirty="0" err="1">
                <a:solidFill>
                  <a:srgbClr val="2C2C2C"/>
                </a:solidFill>
                <a:latin typeface="Verdana" pitchFamily="34" charset="0"/>
              </a:rPr>
              <a:t>Screws</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9151018</a:t>
            </a:r>
            <a:endParaRPr lang="en-US" sz="1000" b="1" dirty="0">
              <a:solidFill>
                <a:srgbClr val="2C2C2C"/>
              </a:solidFill>
              <a:latin typeface="Verdana" pitchFamily="34" charset="0"/>
            </a:endParaRPr>
          </a:p>
        </p:txBody>
      </p:sp>
      <p:pic>
        <p:nvPicPr>
          <p:cNvPr id="7170" name="Picture 2" descr="https://www.2n.cz/documents/22902/427729/9151001_box_wall_213x200.jpg/90b95b22-fd73-4a1e-bdb1-c9313f80d73d?t=14842242249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61" y="1833576"/>
            <a:ext cx="1629823" cy="1530350"/>
          </a:xfrm>
          <a:prstGeom prst="rect">
            <a:avLst/>
          </a:prstGeom>
          <a:noFill/>
        </p:spPr>
      </p:pic>
      <p:pic>
        <p:nvPicPr>
          <p:cNvPr id="7172" name="Picture 4" descr="https://www.2n.cz/documents/22902/623072/9151002_box_plasterboard_213x200.png/e6d47faa-6a98-4ba1-a8d4-a0898e88ade3?t=14842242927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5047" y="1865271"/>
            <a:ext cx="1614607" cy="1516063"/>
          </a:xfrm>
          <a:prstGeom prst="rect">
            <a:avLst/>
          </a:prstGeom>
          <a:noFill/>
        </p:spPr>
      </p:pic>
      <p:pic>
        <p:nvPicPr>
          <p:cNvPr id="7174" name="Picture 6" descr="https://www.2n.cz/documents/22902/623072/9151018_screws_213x200.png/ed58e628-ecd7-4872-b54b-6e63ee09d182?t=14842245005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1450" y="1889125"/>
            <a:ext cx="1237142" cy="1161636"/>
          </a:xfrm>
          <a:prstGeom prst="rect">
            <a:avLst/>
          </a:prstGeom>
          <a:noFill/>
        </p:spPr>
      </p:pic>
      <p:pic>
        <p:nvPicPr>
          <p:cNvPr id="7176" name="Picture 8" descr="https://www.2n.cz/documents/22902/623072/9151005_gooseneck_web_front_right_213x200.png/769395c1-b12e-4447-bf01-bae5755af125?t=14871585104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1865271"/>
            <a:ext cx="1560034" cy="1464821"/>
          </a:xfrm>
          <a:prstGeom prst="rect">
            <a:avLst/>
          </a:prstGeom>
          <a:noFill/>
        </p:spPr>
      </p:pic>
      <p:pic>
        <p:nvPicPr>
          <p:cNvPr id="2050" name="Picture 2">
            <a:extLst>
              <a:ext uri="{FF2B5EF4-FFF2-40B4-BE49-F238E27FC236}">
                <a16:creationId xmlns:a16="http://schemas.microsoft.com/office/drawing/2014/main" id="{151373E5-D96D-4E69-A748-F6E1884772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9025" y="2031683"/>
            <a:ext cx="1352117" cy="1043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Force</a:t>
            </a:r>
            <a:endParaRPr lang="cs-CZ" dirty="0"/>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a:solidFill>
                  <a:srgbClr val="2C2C2C"/>
                </a:solidFill>
              </a:rPr>
              <a:t>Technical Specification</a:t>
            </a:r>
          </a:p>
        </p:txBody>
      </p:sp>
      <p:sp>
        <p:nvSpPr>
          <p:cNvPr id="30724" name="Zástupný symbol pro text 23"/>
          <p:cNvSpPr>
            <a:spLocks noGrp="1"/>
          </p:cNvSpPr>
          <p:nvPr>
            <p:ph type="body" sz="quarter" idx="11"/>
          </p:nvPr>
        </p:nvSpPr>
        <p:spPr bwMode="auto">
          <a:xfrm>
            <a:off x="306386" y="1471613"/>
            <a:ext cx="5493913" cy="2895600"/>
          </a:xfrm>
          <a:noFill/>
          <a:ln>
            <a:miter lim="800000"/>
            <a:headEnd/>
            <a:tailEnd/>
          </a:ln>
        </p:spPr>
        <p:txBody>
          <a:bodyPr vert="horz" wrap="square" lIns="91440" tIns="45720" rIns="91440" bIns="45720" numCol="1" anchor="t" anchorCtr="0" compatLnSpc="1">
            <a:prstTxWarp prst="textNoShape">
              <a:avLst/>
            </a:prstTxWarp>
          </a:bodyPr>
          <a:lstStyle/>
          <a:p>
            <a:pPr marL="171450" indent="-171450">
              <a:lnSpc>
                <a:spcPts val="2000"/>
              </a:lnSpc>
              <a:buFont typeface="Arial" panose="020B0604020202020204" pitchFamily="34" charset="0"/>
              <a:buChar char="•"/>
            </a:pPr>
            <a:r>
              <a:rPr lang="en-US" sz="1100" b="1" dirty="0">
                <a:solidFill>
                  <a:srgbClr val="2C2C2C"/>
                </a:solidFill>
              </a:rPr>
              <a:t>Signaling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a:t>
            </a:r>
            <a:r>
              <a:rPr lang="cs-CZ" sz="1100" dirty="0">
                <a:solidFill>
                  <a:srgbClr val="2C2C2C"/>
                </a:solidFill>
              </a:rPr>
              <a:t>2</a:t>
            </a:r>
            <a:r>
              <a:rPr lang="en-US" sz="1100" dirty="0">
                <a:solidFill>
                  <a:srgbClr val="2C2C2C"/>
                </a:solidFill>
              </a:rPr>
              <a:t> built-in microphone, Speaker </a:t>
            </a:r>
            <a:r>
              <a:rPr lang="cs-CZ" sz="1100" dirty="0">
                <a:solidFill>
                  <a:srgbClr val="2C2C2C"/>
                </a:solidFill>
              </a:rPr>
              <a:t>10</a:t>
            </a:r>
            <a:r>
              <a:rPr lang="en-US" sz="1100" dirty="0">
                <a:solidFill>
                  <a:srgbClr val="2C2C2C"/>
                </a:solidFill>
              </a:rPr>
              <a:t>W</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Camera (optional) </a:t>
            </a:r>
            <a:r>
              <a:rPr lang="cs-CZ" sz="1100" b="1" dirty="0">
                <a:solidFill>
                  <a:srgbClr val="2C2C2C"/>
                </a:solidFill>
              </a:rPr>
              <a:t>:</a:t>
            </a:r>
            <a:r>
              <a:rPr lang="en-US" sz="1100" dirty="0">
                <a:solidFill>
                  <a:srgbClr val="2C2C2C"/>
                </a:solidFill>
              </a:rPr>
              <a:t> JPEG 1280 x 960px</a:t>
            </a:r>
            <a:r>
              <a:rPr lang="cs-CZ" sz="1100" dirty="0">
                <a:solidFill>
                  <a:srgbClr val="2C2C2C"/>
                </a:solidFill>
              </a:rPr>
              <a:t>, </a:t>
            </a:r>
            <a:r>
              <a:rPr lang="en-US" sz="1100" dirty="0">
                <a:solidFill>
                  <a:srgbClr val="2C2C2C"/>
                </a:solidFill>
              </a:rPr>
              <a:t>video call 640 x 480px</a:t>
            </a:r>
            <a:endParaRPr lang="cs-CZ" sz="1100" dirty="0">
              <a:solidFill>
                <a:srgbClr val="2C2C2C"/>
              </a:solidFill>
            </a:endParaRPr>
          </a:p>
          <a:p>
            <a:pPr marL="171450" indent="-171450">
              <a:lnSpc>
                <a:spcPts val="2000"/>
              </a:lnSpc>
              <a:buFont typeface="Arial" panose="020B0604020202020204" pitchFamily="34" charset="0"/>
              <a:buChar char="•"/>
            </a:pPr>
            <a:r>
              <a:rPr lang="cs-CZ" sz="1100" b="1" dirty="0" err="1">
                <a:solidFill>
                  <a:srgbClr val="2C2C2C"/>
                </a:solidFill>
              </a:rPr>
              <a:t>Night</a:t>
            </a:r>
            <a:r>
              <a:rPr lang="cs-CZ" sz="1100" b="1" dirty="0">
                <a:solidFill>
                  <a:srgbClr val="2C2C2C"/>
                </a:solidFill>
              </a:rPr>
              <a:t> Vision:</a:t>
            </a:r>
            <a:r>
              <a:rPr lang="cs-CZ" sz="1100" dirty="0">
                <a:solidFill>
                  <a:srgbClr val="2C2C2C"/>
                </a:solidFill>
              </a:rPr>
              <a:t> </a:t>
            </a:r>
            <a:r>
              <a:rPr lang="cs-CZ" sz="1100" dirty="0" err="1">
                <a:solidFill>
                  <a:srgbClr val="2C2C2C"/>
                </a:solidFill>
              </a:rPr>
              <a:t>Yes</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Viewing angle </a:t>
            </a:r>
            <a:r>
              <a:rPr lang="en-US" sz="1100" dirty="0">
                <a:solidFill>
                  <a:srgbClr val="2C2C2C"/>
                </a:solidFill>
              </a:rPr>
              <a:t>1</a:t>
            </a:r>
            <a:r>
              <a:rPr lang="cs-CZ" sz="1100" dirty="0">
                <a:solidFill>
                  <a:srgbClr val="2C2C2C"/>
                </a:solidFill>
              </a:rPr>
              <a:t>35</a:t>
            </a:r>
            <a:r>
              <a:rPr lang="en-US" sz="1100" dirty="0">
                <a:solidFill>
                  <a:srgbClr val="2C2C2C"/>
                </a:solidFill>
              </a:rPr>
              <a:t>° (H), </a:t>
            </a:r>
            <a:r>
              <a:rPr lang="cs-CZ" sz="1100" dirty="0">
                <a:solidFill>
                  <a:srgbClr val="2C2C2C"/>
                </a:solidFill>
              </a:rPr>
              <a:t>109</a:t>
            </a:r>
            <a:r>
              <a:rPr lang="en-US" sz="1100" dirty="0">
                <a:solidFill>
                  <a:srgbClr val="2C2C2C"/>
                </a:solidFill>
              </a:rPr>
              <a:t>° (V)</a:t>
            </a:r>
            <a:endParaRPr lang="cs-CZ" sz="1100" dirty="0">
              <a:solidFill>
                <a:srgbClr val="2C2C2C"/>
              </a:solidFill>
            </a:endParaRPr>
          </a:p>
          <a:p>
            <a:pPr marL="171450" indent="-171450">
              <a:lnSpc>
                <a:spcPts val="2000"/>
              </a:lnSpc>
              <a:buFont typeface="Arial" panose="020B0604020202020204" pitchFamily="34" charset="0"/>
              <a:buChar char="•"/>
            </a:pPr>
            <a:r>
              <a:rPr lang="cs-CZ" sz="1100" b="1" dirty="0">
                <a:solidFill>
                  <a:srgbClr val="2C2C2C"/>
                </a:solidFill>
              </a:rPr>
              <a:t>Audio </a:t>
            </a:r>
            <a:r>
              <a:rPr lang="cs-CZ" sz="1100" b="1" dirty="0" err="1">
                <a:solidFill>
                  <a:srgbClr val="2C2C2C"/>
                </a:solidFill>
              </a:rPr>
              <a:t>stream</a:t>
            </a:r>
            <a:r>
              <a:rPr lang="cs-CZ" sz="1100" b="1" dirty="0">
                <a:solidFill>
                  <a:srgbClr val="2C2C2C"/>
                </a:solidFill>
              </a:rPr>
              <a:t>:</a:t>
            </a:r>
            <a:r>
              <a:rPr lang="en-US" sz="1100" dirty="0">
                <a:solidFill>
                  <a:srgbClr val="2C2C2C"/>
                </a:solidFill>
              </a:rPr>
              <a:t> </a:t>
            </a:r>
            <a:r>
              <a:rPr lang="cs-CZ" sz="1100" dirty="0" err="1">
                <a:solidFill>
                  <a:srgbClr val="2C2C2C"/>
                </a:solidFill>
              </a:rPr>
              <a:t>Codecs</a:t>
            </a:r>
            <a:r>
              <a:rPr lang="cs-CZ" sz="1100" dirty="0">
                <a:solidFill>
                  <a:srgbClr val="2C2C2C"/>
                </a:solidFill>
              </a:rPr>
              <a:t> </a:t>
            </a:r>
            <a:r>
              <a:rPr lang="cs-CZ" sz="1100" dirty="0"/>
              <a:t>G.711, G.729, G.722, L16/16kHz</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Video stream</a:t>
            </a:r>
            <a:r>
              <a:rPr lang="cs-CZ" sz="1100" b="1" dirty="0">
                <a:solidFill>
                  <a:srgbClr val="2C2C2C"/>
                </a:solidFill>
              </a:rPr>
              <a:t>:</a:t>
            </a:r>
            <a:r>
              <a:rPr lang="en-US" sz="1100" dirty="0">
                <a:solidFill>
                  <a:srgbClr val="2C2C2C"/>
                </a:solidFill>
              </a:rPr>
              <a:t> </a:t>
            </a:r>
            <a:r>
              <a:rPr lang="en-US" sz="1100" dirty="0" err="1">
                <a:solidFill>
                  <a:srgbClr val="2C2C2C"/>
                </a:solidFill>
              </a:rPr>
              <a:t>Codecs</a:t>
            </a:r>
            <a:r>
              <a:rPr lang="en-US" sz="1100" dirty="0">
                <a:solidFill>
                  <a:srgbClr val="2C2C2C"/>
                </a:solidFill>
              </a:rPr>
              <a:t> H.263+, H.263, H.264</a:t>
            </a:r>
            <a:r>
              <a:rPr lang="cs-CZ" sz="1100" dirty="0">
                <a:solidFill>
                  <a:srgbClr val="2C2C2C"/>
                </a:solidFill>
              </a:rPr>
              <a:t>, MJPEG</a:t>
            </a:r>
          </a:p>
          <a:p>
            <a:pPr marL="171450" indent="-1714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en-US" sz="1100" dirty="0">
                <a:solidFill>
                  <a:srgbClr val="2C2C2C"/>
                </a:solidFill>
              </a:rPr>
              <a:t>12V ± 15%/ 2A DC, or </a:t>
            </a:r>
            <a:r>
              <a:rPr lang="en-US" sz="1100" dirty="0" err="1">
                <a:solidFill>
                  <a:srgbClr val="2C2C2C"/>
                </a:solidFill>
              </a:rPr>
              <a:t>PoE</a:t>
            </a:r>
            <a:r>
              <a:rPr lang="en-US" sz="1100" dirty="0">
                <a:solidFill>
                  <a:srgbClr val="2C2C2C"/>
                </a:solidFill>
              </a:rPr>
              <a:t> 802.3af (Class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9" name="Obrázek 8" descr="IP_IK_FORC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197792" y="3651180"/>
            <a:ext cx="707666" cy="678513"/>
          </a:xfrm>
          <a:prstGeom prst="rect">
            <a:avLst/>
          </a:prstGeom>
        </p:spPr>
      </p:pic>
      <p:pic>
        <p:nvPicPr>
          <p:cNvPr id="11" name="Obrázek 10" descr="IP_IK_FORC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197792" y="2839442"/>
            <a:ext cx="628155" cy="678513"/>
          </a:xfrm>
          <a:prstGeom prst="rect">
            <a:avLst/>
          </a:prstGeom>
        </p:spPr>
      </p:pic>
      <p:pic>
        <p:nvPicPr>
          <p:cNvPr id="10" name="Picture 2" descr="C:\Users\Nozicka\Desktop\for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606" y="1021760"/>
            <a:ext cx="2828333" cy="3385208"/>
          </a:xfrm>
          <a:prstGeom prst="rect">
            <a:avLst/>
          </a:prstGeom>
          <a:noFill/>
        </p:spPr>
      </p:pic>
    </p:spTree>
    <p:extLst>
      <p:ext uri="{BB962C8B-B14F-4D97-AF65-F5344CB8AC3E}">
        <p14:creationId xmlns:p14="http://schemas.microsoft.com/office/powerpoint/2010/main" val="23324512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žlutá, tráva, hora&#10;&#10;Popis byl vytvořen automaticky">
            <a:extLst>
              <a:ext uri="{FF2B5EF4-FFF2-40B4-BE49-F238E27FC236}">
                <a16:creationId xmlns:a16="http://schemas.microsoft.com/office/drawing/2014/main" id="{5C844EE0-002A-40F2-861C-96CF99BC7C64}"/>
              </a:ext>
            </a:extLst>
          </p:cNvPr>
          <p:cNvPicPr>
            <a:picLocks noChangeAspect="1"/>
          </p:cNvPicPr>
          <p:nvPr/>
        </p:nvPicPr>
        <p:blipFill rotWithShape="1">
          <a:blip r:embed="rId3">
            <a:extLst>
              <a:ext uri="{28A0092B-C50C-407E-A947-70E740481C1C}">
                <a14:useLocalDpi xmlns:a14="http://schemas.microsoft.com/office/drawing/2010/main" val="0"/>
              </a:ext>
            </a:extLst>
          </a:blip>
          <a:srcRect r="-2339"/>
          <a:stretch/>
        </p:blipFill>
        <p:spPr>
          <a:xfrm>
            <a:off x="0" y="-900"/>
            <a:ext cx="9357852" cy="5144400"/>
          </a:xfrm>
          <a:prstGeom prst="rect">
            <a:avLst/>
          </a:prstGeom>
        </p:spPr>
      </p:pic>
      <p:sp>
        <p:nvSpPr>
          <p:cNvPr id="5" name="TextovéPole 4">
            <a:extLst>
              <a:ext uri="{FF2B5EF4-FFF2-40B4-BE49-F238E27FC236}">
                <a16:creationId xmlns:a16="http://schemas.microsoft.com/office/drawing/2014/main" id="{D214ED55-738D-4A1D-9A53-DDC52411C016}"/>
              </a:ext>
            </a:extLst>
          </p:cNvPr>
          <p:cNvSpPr txBox="1"/>
          <p:nvPr/>
        </p:nvSpPr>
        <p:spPr bwMode="auto">
          <a:xfrm>
            <a:off x="265472" y="1910671"/>
            <a:ext cx="5715000" cy="1261884"/>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a:t>
            </a:r>
            <a:r>
              <a:rPr lang="cs-CZ" cap="all" dirty="0" err="1">
                <a:solidFill>
                  <a:schemeClr val="bg1"/>
                </a:solidFill>
                <a:latin typeface="Verdana" panose="020B0604030504040204" pitchFamily="34" charset="0"/>
                <a:ea typeface="Verdana" panose="020B0604030504040204" pitchFamily="34" charset="0"/>
              </a:rPr>
              <a:t>safety</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a:solidFill>
                  <a:schemeClr val="bg1"/>
                </a:solidFill>
                <a:latin typeface="Verdana" panose="020B0604030504040204" pitchFamily="34" charset="0"/>
                <a:ea typeface="Verdana" panose="020B0604030504040204" pitchFamily="34" charset="0"/>
              </a:rPr>
              <a:t>Sturdy IP intercom </a:t>
            </a:r>
          </a:p>
          <a:p>
            <a:pPr algn="r"/>
            <a:r>
              <a:rPr lang="en-AU" sz="2000" b="1" cap="all" dirty="0">
                <a:solidFill>
                  <a:schemeClr val="bg1"/>
                </a:solidFill>
                <a:latin typeface="Verdana" panose="020B0604030504040204" pitchFamily="34" charset="0"/>
                <a:ea typeface="Verdana" panose="020B0604030504040204" pitchFamily="34" charset="0"/>
              </a:rPr>
              <a:t>for emergency situations</a:t>
            </a:r>
            <a:endParaRPr lang="en-AU"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27210762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856540" y="1794508"/>
            <a:ext cx="4581369" cy="2554288"/>
          </a:xfrm>
        </p:spPr>
        <p:txBody>
          <a:bodyPr/>
          <a:lstStyle/>
          <a:p>
            <a:pPr>
              <a:lnSpc>
                <a:spcPct val="90000"/>
              </a:lnSpc>
              <a:defRPr/>
            </a:pPr>
            <a:r>
              <a:rPr lang="cs-CZ" sz="1800" kern="0" dirty="0">
                <a:solidFill>
                  <a:srgbClr val="000000"/>
                </a:solidFill>
              </a:rPr>
              <a:t>Robust </a:t>
            </a:r>
            <a:r>
              <a:rPr lang="cs-CZ" sz="1800" kern="0" dirty="0" err="1">
                <a:solidFill>
                  <a:srgbClr val="000000"/>
                </a:solidFill>
              </a:rPr>
              <a:t>emergency</a:t>
            </a:r>
            <a:r>
              <a:rPr lang="cs-CZ" sz="1800" kern="0" dirty="0">
                <a:solidFill>
                  <a:srgbClr val="000000"/>
                </a:solidFill>
              </a:rPr>
              <a:t> IP </a:t>
            </a:r>
            <a:r>
              <a:rPr lang="cs-CZ" sz="1800" kern="0" dirty="0" err="1">
                <a:solidFill>
                  <a:srgbClr val="000000"/>
                </a:solidFill>
              </a:rPr>
              <a:t>intercom</a:t>
            </a:r>
            <a:endParaRPr lang="en-US" sz="1800" kern="0" dirty="0">
              <a:solidFill>
                <a:srgbClr val="000000"/>
              </a:solidFill>
            </a:endParaRPr>
          </a:p>
          <a:p>
            <a:pPr marL="285750" indent="-195263">
              <a:lnSpc>
                <a:spcPts val="2000"/>
              </a:lnSpc>
              <a:buFont typeface="Arial" panose="020B0604020202020204" pitchFamily="34" charset="0"/>
              <a:buChar char="•"/>
              <a:defRPr/>
            </a:pPr>
            <a:r>
              <a:rPr lang="cs-CZ" sz="1100" b="1" dirty="0" err="1"/>
              <a:t>Distinctive</a:t>
            </a:r>
            <a:r>
              <a:rPr lang="cs-CZ" sz="1100" b="1" dirty="0"/>
              <a:t> </a:t>
            </a:r>
            <a:r>
              <a:rPr lang="cs-CZ" sz="1100" b="1" dirty="0" err="1"/>
              <a:t>orange</a:t>
            </a:r>
            <a:r>
              <a:rPr lang="cs-CZ" sz="1100" b="1" dirty="0"/>
              <a:t> </a:t>
            </a:r>
            <a:r>
              <a:rPr lang="cs-CZ" sz="1100" b="1" dirty="0" err="1"/>
              <a:t>colour</a:t>
            </a:r>
            <a:r>
              <a:rPr lang="cs-CZ" sz="1100" b="1" dirty="0"/>
              <a:t> </a:t>
            </a:r>
            <a:r>
              <a:rPr lang="cs-CZ" sz="1100" dirty="0"/>
              <a:t>and blue </a:t>
            </a:r>
            <a:r>
              <a:rPr lang="cs-CZ" sz="1100" b="1" dirty="0" err="1"/>
              <a:t>backlit</a:t>
            </a:r>
            <a:r>
              <a:rPr lang="cs-CZ" sz="1100" b="1" dirty="0"/>
              <a:t> </a:t>
            </a:r>
            <a:r>
              <a:rPr lang="cs-CZ" sz="1100" b="1" dirty="0" err="1"/>
              <a:t>buttons</a:t>
            </a:r>
            <a:endParaRPr lang="cs-CZ" sz="1100" b="1" dirty="0"/>
          </a:p>
          <a:p>
            <a:pPr marL="285750" lvl="0" indent="-195263">
              <a:lnSpc>
                <a:spcPts val="2000"/>
              </a:lnSpc>
              <a:spcBef>
                <a:spcPts val="600"/>
              </a:spcBef>
              <a:buFont typeface="Arial" panose="020B0604020202020204" pitchFamily="34" charset="0"/>
              <a:buChar char="•"/>
              <a:tabLst>
                <a:tab pos="182563" algn="l"/>
              </a:tabLst>
              <a:defRPr/>
            </a:pPr>
            <a:r>
              <a:rPr lang="cs-CZ" sz="1100" b="1" dirty="0" err="1"/>
              <a:t>Reliable</a:t>
            </a:r>
            <a:r>
              <a:rPr lang="cs-CZ" sz="1100" b="1" dirty="0"/>
              <a:t> </a:t>
            </a:r>
            <a:r>
              <a:rPr lang="cs-CZ" sz="1100" b="1" dirty="0" err="1"/>
              <a:t>connection</a:t>
            </a:r>
            <a:r>
              <a:rPr lang="cs-CZ" sz="1100" b="1" dirty="0"/>
              <a:t> </a:t>
            </a:r>
            <a:r>
              <a:rPr lang="cs-CZ" sz="1100" b="1" dirty="0" err="1"/>
              <a:t>with</a:t>
            </a:r>
            <a:r>
              <a:rPr lang="cs-CZ" sz="1100" b="1" dirty="0"/>
              <a:t> </a:t>
            </a:r>
            <a:r>
              <a:rPr lang="cs-CZ" sz="1100" b="1" dirty="0" err="1"/>
              <a:t>assistance</a:t>
            </a:r>
            <a:r>
              <a:rPr lang="cs-CZ" sz="1100" b="1" dirty="0"/>
              <a:t> centre</a:t>
            </a:r>
          </a:p>
          <a:p>
            <a:pPr marL="285750" indent="-195263">
              <a:lnSpc>
                <a:spcPts val="2000"/>
              </a:lnSpc>
              <a:spcBef>
                <a:spcPts val="600"/>
              </a:spcBef>
              <a:buFont typeface="Arial" panose="020B0604020202020204" pitchFamily="34" charset="0"/>
              <a:buChar char="•"/>
              <a:defRPr/>
            </a:pPr>
            <a:r>
              <a:rPr lang="cs-CZ" sz="1100" dirty="0" err="1"/>
              <a:t>Suitable</a:t>
            </a:r>
            <a:r>
              <a:rPr lang="cs-CZ" sz="1100" dirty="0"/>
              <a:t> </a:t>
            </a:r>
            <a:r>
              <a:rPr lang="cs-CZ" sz="1100" dirty="0" err="1"/>
              <a:t>for</a:t>
            </a:r>
            <a:r>
              <a:rPr lang="cs-CZ" sz="1100" dirty="0"/>
              <a:t> any </a:t>
            </a:r>
            <a:r>
              <a:rPr lang="cs-CZ" sz="1100" dirty="0" err="1"/>
              <a:t>conditions</a:t>
            </a:r>
            <a:endParaRPr lang="cs-CZ" sz="1100" dirty="0"/>
          </a:p>
          <a:p>
            <a:pPr marL="285750" indent="-195263">
              <a:lnSpc>
                <a:spcPts val="2000"/>
              </a:lnSpc>
              <a:spcBef>
                <a:spcPts val="600"/>
              </a:spcBef>
              <a:buFont typeface="Arial" panose="020B0604020202020204" pitchFamily="34" charset="0"/>
              <a:buChar char="•"/>
              <a:defRPr/>
            </a:pPr>
            <a:r>
              <a:rPr lang="cs-CZ" sz="1100" dirty="0" err="1"/>
              <a:t>Automatic</a:t>
            </a:r>
            <a:r>
              <a:rPr lang="cs-CZ" sz="1100" dirty="0"/>
              <a:t> </a:t>
            </a:r>
            <a:r>
              <a:rPr lang="cs-CZ" sz="1100" b="1" dirty="0"/>
              <a:t>Audio </a:t>
            </a:r>
            <a:r>
              <a:rPr lang="cs-CZ" sz="1100" b="1" dirty="0" err="1"/>
              <a:t>Loop</a:t>
            </a:r>
            <a:r>
              <a:rPr lang="cs-CZ" sz="1100" b="1" dirty="0"/>
              <a:t> Test</a:t>
            </a:r>
          </a:p>
          <a:p>
            <a:pPr marL="285750" indent="-195263">
              <a:lnSpc>
                <a:spcPts val="2000"/>
              </a:lnSpc>
              <a:spcBef>
                <a:spcPts val="600"/>
              </a:spcBef>
              <a:buFont typeface="Arial" panose="020B0604020202020204" pitchFamily="34" charset="0"/>
              <a:buChar char="•"/>
              <a:defRPr/>
            </a:pPr>
            <a:r>
              <a:rPr lang="en-US" sz="1100" b="1" dirty="0"/>
              <a:t>Clear sound in noisy </a:t>
            </a:r>
            <a:r>
              <a:rPr lang="cs-CZ" sz="1100" b="1" dirty="0"/>
              <a:t>e</a:t>
            </a:r>
            <a:r>
              <a:rPr lang="en-US" sz="1100" b="1" dirty="0" err="1"/>
              <a:t>nvironments</a:t>
            </a:r>
            <a:r>
              <a:rPr lang="cs-CZ" sz="1100" b="1" dirty="0">
                <a:solidFill>
                  <a:schemeClr val="tx1"/>
                </a:solidFill>
              </a:rPr>
              <a:t> </a:t>
            </a:r>
            <a:r>
              <a:rPr lang="cs-CZ" sz="1100" dirty="0">
                <a:solidFill>
                  <a:schemeClr val="tx1"/>
                </a:solidFill>
              </a:rPr>
              <a:t>(</a:t>
            </a:r>
            <a:r>
              <a:rPr lang="cs-CZ" sz="1050" dirty="0">
                <a:solidFill>
                  <a:schemeClr val="tx1">
                    <a:lumMod val="50000"/>
                  </a:schemeClr>
                </a:solidFill>
              </a:rPr>
              <a:t>10W </a:t>
            </a:r>
            <a:r>
              <a:rPr lang="cs-CZ" sz="1050" dirty="0" err="1">
                <a:solidFill>
                  <a:schemeClr val="tx1">
                    <a:lumMod val="50000"/>
                  </a:schemeClr>
                </a:solidFill>
              </a:rPr>
              <a:t>speaker</a:t>
            </a:r>
            <a:r>
              <a:rPr lang="cs-CZ" sz="1050" dirty="0">
                <a:solidFill>
                  <a:schemeClr val="tx1">
                    <a:lumMod val="50000"/>
                  </a:schemeClr>
                </a:solidFill>
              </a:rPr>
              <a:t>, </a:t>
            </a:r>
            <a:r>
              <a:rPr lang="cs-CZ" sz="1050" dirty="0" err="1">
                <a:solidFill>
                  <a:schemeClr val="tx1">
                    <a:lumMod val="50000"/>
                  </a:schemeClr>
                </a:solidFill>
              </a:rPr>
              <a:t>two</a:t>
            </a:r>
            <a:r>
              <a:rPr lang="cs-CZ" sz="1050" dirty="0">
                <a:solidFill>
                  <a:schemeClr val="tx1">
                    <a:lumMod val="50000"/>
                  </a:schemeClr>
                </a:solidFill>
              </a:rPr>
              <a:t> </a:t>
            </a:r>
            <a:r>
              <a:rPr lang="cs-CZ" sz="1050" dirty="0" err="1">
                <a:solidFill>
                  <a:schemeClr val="tx1">
                    <a:lumMod val="50000"/>
                  </a:schemeClr>
                </a:solidFill>
              </a:rPr>
              <a:t>mics</a:t>
            </a:r>
            <a:r>
              <a:rPr lang="cs-CZ" sz="1050" dirty="0">
                <a:solidFill>
                  <a:schemeClr val="tx1">
                    <a:lumMod val="50000"/>
                  </a:schemeClr>
                </a:solidFill>
              </a:rPr>
              <a:t>, </a:t>
            </a:r>
            <a:r>
              <a:rPr lang="cs-CZ" sz="1050" dirty="0" err="1">
                <a:solidFill>
                  <a:schemeClr val="tx1">
                    <a:lumMod val="50000"/>
                  </a:schemeClr>
                </a:solidFill>
              </a:rPr>
              <a:t>integrated</a:t>
            </a:r>
            <a:r>
              <a:rPr lang="cs-CZ" sz="1050" dirty="0">
                <a:solidFill>
                  <a:schemeClr val="tx1">
                    <a:lumMod val="50000"/>
                  </a:schemeClr>
                </a:solidFill>
              </a:rPr>
              <a:t> </a:t>
            </a:r>
            <a:r>
              <a:rPr lang="cs-CZ" sz="1050" dirty="0" err="1">
                <a:solidFill>
                  <a:schemeClr val="tx1">
                    <a:lumMod val="50000"/>
                  </a:schemeClr>
                </a:solidFill>
              </a:rPr>
              <a:t>amplifier</a:t>
            </a:r>
            <a:r>
              <a:rPr lang="cs-CZ" sz="1050" dirty="0">
                <a:solidFill>
                  <a:schemeClr val="tx1">
                    <a:lumMod val="50000"/>
                  </a:schemeClr>
                </a:solidFill>
              </a:rPr>
              <a:t>)</a:t>
            </a:r>
          </a:p>
          <a:p>
            <a:pPr marL="285750" indent="-195263">
              <a:lnSpc>
                <a:spcPts val="2000"/>
              </a:lnSpc>
              <a:spcBef>
                <a:spcPts val="600"/>
              </a:spcBef>
              <a:buFont typeface="Arial" panose="020B0604020202020204" pitchFamily="34" charset="0"/>
              <a:buChar char="•"/>
              <a:defRPr/>
            </a:pPr>
            <a:r>
              <a:rPr lang="en-AU" sz="1100" b="1" dirty="0"/>
              <a:t>Integration </a:t>
            </a:r>
            <a:r>
              <a:rPr lang="en-AU" sz="1100" dirty="0"/>
              <a:t>with </a:t>
            </a:r>
            <a:r>
              <a:rPr lang="cs-CZ" sz="1100" b="1" dirty="0"/>
              <a:t>VMS</a:t>
            </a:r>
            <a:r>
              <a:rPr lang="en-US" sz="1100" b="1" dirty="0"/>
              <a:t> </a:t>
            </a:r>
            <a:r>
              <a:rPr lang="en-US" sz="1000" dirty="0"/>
              <a:t>(ONVIF, RTSP)</a:t>
            </a:r>
            <a:r>
              <a:rPr lang="cs-CZ" sz="1000" dirty="0"/>
              <a:t> </a:t>
            </a:r>
            <a:r>
              <a:rPr lang="cs-CZ" sz="1100" dirty="0" err="1"/>
              <a:t>or</a:t>
            </a:r>
            <a:r>
              <a:rPr lang="cs-CZ" sz="1100" dirty="0"/>
              <a:t> </a:t>
            </a:r>
            <a:r>
              <a:rPr lang="en-US" sz="1100" b="1" dirty="0"/>
              <a:t>telephony </a:t>
            </a:r>
            <a:r>
              <a:rPr lang="en-US" sz="1000" dirty="0"/>
              <a:t>(SIP)</a:t>
            </a:r>
            <a:endParaRPr lang="cs-CZ" sz="1400" dirty="0"/>
          </a:p>
          <a:p>
            <a:pPr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US" sz="1400" kern="0" dirty="0">
              <a:solidFill>
                <a:srgbClr val="000000"/>
              </a:solidFill>
            </a:endParaRPr>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pic>
        <p:nvPicPr>
          <p:cNvPr id="5" name="Obrázek 4" descr="Obsah obrázku oranžová&#10;&#10;Popis byl vytvořen automaticky">
            <a:extLst>
              <a:ext uri="{FF2B5EF4-FFF2-40B4-BE49-F238E27FC236}">
                <a16:creationId xmlns:a16="http://schemas.microsoft.com/office/drawing/2014/main" id="{6068AB5F-AFDF-4BA0-8214-CBD435495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908" y="921850"/>
            <a:ext cx="2880000" cy="2221713"/>
          </a:xfrm>
          <a:prstGeom prst="rect">
            <a:avLst/>
          </a:prstGeom>
        </p:spPr>
      </p:pic>
      <p:pic>
        <p:nvPicPr>
          <p:cNvPr id="14" name="Obrázek 13">
            <a:extLst>
              <a:ext uri="{FF2B5EF4-FFF2-40B4-BE49-F238E27FC236}">
                <a16:creationId xmlns:a16="http://schemas.microsoft.com/office/drawing/2014/main" id="{FBAEE924-148B-4004-8AF1-385554D99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845" y="1686242"/>
            <a:ext cx="3048000" cy="2362200"/>
          </a:xfrm>
          <a:prstGeom prst="rect">
            <a:avLst/>
          </a:prstGeom>
        </p:spPr>
      </p:pic>
      <p:pic>
        <p:nvPicPr>
          <p:cNvPr id="3" name="Obrázek 2" descr="Obsah obrázku přenosný počítač, vsedě, černá, tmavé&#10;&#10;Popis byl vytvořen automaticky">
            <a:extLst>
              <a:ext uri="{FF2B5EF4-FFF2-40B4-BE49-F238E27FC236}">
                <a16:creationId xmlns:a16="http://schemas.microsoft.com/office/drawing/2014/main" id="{22EC4589-36AC-47E6-AFFA-5F32CB560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449" y="2194973"/>
            <a:ext cx="540000" cy="540000"/>
          </a:xfrm>
          <a:prstGeom prst="rect">
            <a:avLst/>
          </a:prstGeom>
        </p:spPr>
      </p:pic>
      <p:pic>
        <p:nvPicPr>
          <p:cNvPr id="18" name="Obrázek 17" descr="Obsah obrázku tmavé, ulice, světlo&#10;&#10;Popis byl vytvořen automaticky">
            <a:extLst>
              <a:ext uri="{FF2B5EF4-FFF2-40B4-BE49-F238E27FC236}">
                <a16:creationId xmlns:a16="http://schemas.microsoft.com/office/drawing/2014/main" id="{C2D0F248-ED17-4372-9F5D-326562A7D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449" y="2865438"/>
            <a:ext cx="540000" cy="540000"/>
          </a:xfrm>
          <a:prstGeom prst="rect">
            <a:avLst/>
          </a:prstGeom>
        </p:spPr>
      </p:pic>
      <p:pic>
        <p:nvPicPr>
          <p:cNvPr id="19" name="Obrázek 18" descr="Obsah obrázku tmavé, podepsat, zastavit, ulice&#10;&#10;Popis byl vytvořen automaticky">
            <a:extLst>
              <a:ext uri="{FF2B5EF4-FFF2-40B4-BE49-F238E27FC236}">
                <a16:creationId xmlns:a16="http://schemas.microsoft.com/office/drawing/2014/main" id="{16EC59F4-2AF6-4250-9B61-D6800152D0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449" y="3612034"/>
            <a:ext cx="540000" cy="540000"/>
          </a:xfrm>
          <a:prstGeom prst="rect">
            <a:avLst/>
          </a:prstGeom>
        </p:spPr>
      </p:pic>
      <p:sp>
        <p:nvSpPr>
          <p:cNvPr id="9" name="TextovéPole 8">
            <a:extLst>
              <a:ext uri="{FF2B5EF4-FFF2-40B4-BE49-F238E27FC236}">
                <a16:creationId xmlns:a16="http://schemas.microsoft.com/office/drawing/2014/main" id="{23684FB7-B026-4ED1-A9A1-F1A2FFC1EB54}"/>
              </a:ext>
            </a:extLst>
          </p:cNvPr>
          <p:cNvSpPr txBox="1"/>
          <p:nvPr/>
        </p:nvSpPr>
        <p:spPr bwMode="auto">
          <a:xfrm>
            <a:off x="298198" y="3379480"/>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Anti-vandal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0" name="TextovéPole 9">
            <a:extLst>
              <a:ext uri="{FF2B5EF4-FFF2-40B4-BE49-F238E27FC236}">
                <a16:creationId xmlns:a16="http://schemas.microsoft.com/office/drawing/2014/main" id="{2928E98B-6AFD-40A5-AA42-73FFF58E3EF2}"/>
              </a:ext>
            </a:extLst>
          </p:cNvPr>
          <p:cNvSpPr txBox="1"/>
          <p:nvPr/>
        </p:nvSpPr>
        <p:spPr bwMode="auto">
          <a:xfrm>
            <a:off x="303422" y="4071225"/>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10W </a:t>
            </a:r>
            <a:r>
              <a:rPr lang="cs-CZ" sz="500" dirty="0" err="1">
                <a:solidFill>
                  <a:schemeClr val="tx1">
                    <a:lumMod val="50000"/>
                  </a:schemeClr>
                </a:solidFill>
                <a:latin typeface="Verdana" pitchFamily="34" charset="0"/>
              </a:rPr>
              <a:t>speaker</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1" name="TextovéPole 10">
            <a:extLst>
              <a:ext uri="{FF2B5EF4-FFF2-40B4-BE49-F238E27FC236}">
                <a16:creationId xmlns:a16="http://schemas.microsoft.com/office/drawing/2014/main" id="{D163560C-AA4C-44F0-882B-1B2D622F506D}"/>
              </a:ext>
            </a:extLst>
          </p:cNvPr>
          <p:cNvSpPr txBox="1"/>
          <p:nvPr/>
        </p:nvSpPr>
        <p:spPr bwMode="auto">
          <a:xfrm>
            <a:off x="298198" y="2687735"/>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SOS point</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Variants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grpSp>
        <p:nvGrpSpPr>
          <p:cNvPr id="23" name="Skupina 22"/>
          <p:cNvGrpSpPr/>
          <p:nvPr/>
        </p:nvGrpSpPr>
        <p:grpSpPr>
          <a:xfrm>
            <a:off x="1962315" y="1534602"/>
            <a:ext cx="5225670" cy="2641600"/>
            <a:chOff x="2099145" y="1825625"/>
            <a:chExt cx="5225670" cy="2641600"/>
          </a:xfrm>
        </p:grpSpPr>
        <p:grpSp>
          <p:nvGrpSpPr>
            <p:cNvPr id="22" name="Skupina 10"/>
            <p:cNvGrpSpPr>
              <a:grpSpLocks/>
            </p:cNvGrpSpPr>
            <p:nvPr/>
          </p:nvGrpSpPr>
          <p:grpSpPr bwMode="auto">
            <a:xfrm>
              <a:off x="2217738" y="1825625"/>
              <a:ext cx="4879975" cy="1579563"/>
              <a:chOff x="2105462" y="1616075"/>
              <a:chExt cx="4880631" cy="1579563"/>
            </a:xfrm>
          </p:grpSpPr>
          <p:sp>
            <p:nvSpPr>
              <p:cNvPr id="34" name="Obdélník 33"/>
              <p:cNvSpPr/>
              <p:nvPr/>
            </p:nvSpPr>
            <p:spPr>
              <a:xfrm>
                <a:off x="2105462"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bdélník 34"/>
              <p:cNvSpPr/>
              <p:nvPr/>
            </p:nvSpPr>
            <p:spPr>
              <a:xfrm>
                <a:off x="3869411"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bdélník 35"/>
              <p:cNvSpPr/>
              <p:nvPr/>
            </p:nvSpPr>
            <p:spPr>
              <a:xfrm>
                <a:off x="5615896"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8" name="Zástupný symbol pro text 13"/>
            <p:cNvSpPr txBox="1">
              <a:spLocks/>
            </p:cNvSpPr>
            <p:nvPr/>
          </p:nvSpPr>
          <p:spPr bwMode="auto">
            <a:xfrm>
              <a:off x="5472160" y="3548063"/>
              <a:ext cx="1852655"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1 </a:t>
              </a:r>
              <a:r>
                <a:rPr lang="cs-CZ" sz="1000" dirty="0" err="1">
                  <a:solidFill>
                    <a:srgbClr val="2C2C2C"/>
                  </a:solidFill>
                  <a:latin typeface="Verdana" pitchFamily="34" charset="0"/>
                </a:rPr>
                <a:t>Emergency</a:t>
              </a:r>
              <a:r>
                <a:rPr lang="cs-CZ" sz="1000" dirty="0">
                  <a:solidFill>
                    <a:srgbClr val="2C2C2C"/>
                  </a:solidFill>
                  <a:latin typeface="Verdana" pitchFamily="34" charset="0"/>
                </a:rPr>
                <a:t> </a:t>
              </a:r>
              <a:r>
                <a:rPr lang="cs-CZ" sz="1000" dirty="0" err="1">
                  <a:solidFill>
                    <a:srgbClr val="2C2C2C"/>
                  </a:solidFill>
                  <a:latin typeface="Verdana" pitchFamily="34" charset="0"/>
                </a:rPr>
                <a:t>Button</a:t>
              </a:r>
              <a:r>
                <a:rPr lang="cs-CZ" sz="1000" dirty="0">
                  <a:solidFill>
                    <a:srgbClr val="2C2C2C"/>
                  </a:solidFill>
                  <a:latin typeface="Verdana" pitchFamily="34" charset="0"/>
                </a:rPr>
                <a:t> + 10W </a:t>
              </a:r>
              <a:r>
                <a:rPr lang="cs-CZ" sz="1000" dirty="0" err="1">
                  <a:solidFill>
                    <a:srgbClr val="2C2C2C"/>
                  </a:solidFill>
                  <a:latin typeface="Verdana" pitchFamily="34" charset="0"/>
                </a:rPr>
                <a:t>Loudspeaker</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9152101MW</a:t>
              </a:r>
            </a:p>
          </p:txBody>
        </p:sp>
        <p:sp>
          <p:nvSpPr>
            <p:cNvPr id="29" name="Zástupný symbol pro text 13"/>
            <p:cNvSpPr txBox="1">
              <a:spLocks/>
            </p:cNvSpPr>
            <p:nvPr/>
          </p:nvSpPr>
          <p:spPr bwMode="auto">
            <a:xfrm>
              <a:off x="2099145" y="3548063"/>
              <a:ext cx="1614608"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+ 10W </a:t>
              </a:r>
              <a:r>
                <a:rPr lang="cs-CZ" sz="1000" dirty="0" err="1">
                  <a:solidFill>
                    <a:srgbClr val="2C2C2C"/>
                  </a:solidFill>
                  <a:latin typeface="Verdana" pitchFamily="34" charset="0"/>
                </a:rPr>
                <a:t>Loudspeaker</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9152101W</a:t>
              </a:r>
            </a:p>
          </p:txBody>
        </p:sp>
        <p:sp>
          <p:nvSpPr>
            <p:cNvPr id="31" name="Zástupný symbol pro text 13"/>
            <p:cNvSpPr txBox="1">
              <a:spLocks/>
            </p:cNvSpPr>
            <p:nvPr/>
          </p:nvSpPr>
          <p:spPr bwMode="auto">
            <a:xfrm>
              <a:off x="3792781" y="3548063"/>
              <a:ext cx="1703387"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2 </a:t>
              </a:r>
              <a:r>
                <a:rPr lang="cs-CZ" sz="1000" dirty="0" err="1">
                  <a:solidFill>
                    <a:srgbClr val="2C2C2C"/>
                  </a:solidFill>
                  <a:latin typeface="Verdana" pitchFamily="34" charset="0"/>
                </a:rPr>
                <a:t>Buttons</a:t>
              </a:r>
              <a:r>
                <a:rPr lang="cs-CZ" sz="1000" dirty="0">
                  <a:solidFill>
                    <a:srgbClr val="2C2C2C"/>
                  </a:solidFill>
                  <a:latin typeface="Verdana" pitchFamily="34" charset="0"/>
                </a:rPr>
                <a:t> + 10W </a:t>
              </a:r>
              <a:r>
                <a:rPr lang="cs-CZ" sz="1000" dirty="0" err="1">
                  <a:solidFill>
                    <a:srgbClr val="2C2C2C"/>
                  </a:solidFill>
                  <a:latin typeface="Verdana" pitchFamily="34" charset="0"/>
                </a:rPr>
                <a:t>Loudspeaker</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9152102W</a:t>
              </a:r>
            </a:p>
          </p:txBody>
        </p:sp>
      </p:grpSp>
      <p:pic>
        <p:nvPicPr>
          <p:cNvPr id="1026" name="Picture 2" descr="Z:\Products\Intercoms\IP &amp; LTE Intercoms\2N IP Safety\Photos\Product Photos\9152101_ip_safety_1_button_photo_front_lq.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530" y="1669660"/>
            <a:ext cx="708840" cy="1288800"/>
          </a:xfrm>
          <a:prstGeom prst="rect">
            <a:avLst/>
          </a:prstGeom>
          <a:noFill/>
        </p:spPr>
      </p:pic>
      <p:pic>
        <p:nvPicPr>
          <p:cNvPr id="1027" name="Picture 3" descr="Z:\Products\Intercoms\IP &amp; LTE Intercoms\2N IP Safety\Photos\Product Photos\9152101MW_ip_safety_red_emergency_button_10w_speaker_photo_front_lq.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2892" y="1669660"/>
            <a:ext cx="726024" cy="1288800"/>
          </a:xfrm>
          <a:prstGeom prst="rect">
            <a:avLst/>
          </a:prstGeom>
          <a:noFill/>
        </p:spPr>
      </p:pic>
      <p:pic>
        <p:nvPicPr>
          <p:cNvPr id="1028" name="Picture 4" descr="Z:\Products\Intercoms\IP &amp; LTE Intercoms\2N IP Safety\Photos\Product Photos\9152102W_ip_safety_2_buttons_10w_speaker_photo_front_l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4461" y="1669660"/>
            <a:ext cx="708840" cy="1288800"/>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grpSp>
        <p:nvGrpSpPr>
          <p:cNvPr id="2" name="Skupina 22"/>
          <p:cNvGrpSpPr/>
          <p:nvPr/>
        </p:nvGrpSpPr>
        <p:grpSpPr>
          <a:xfrm>
            <a:off x="1149459" y="1618898"/>
            <a:ext cx="6983039" cy="2657503"/>
            <a:chOff x="370261" y="1809722"/>
            <a:chExt cx="6983039" cy="2657503"/>
          </a:xfrm>
        </p:grpSpPr>
        <p:grpSp>
          <p:nvGrpSpPr>
            <p:cNvPr id="3" name="Skupina 10"/>
            <p:cNvGrpSpPr>
              <a:grpSpLocks/>
            </p:cNvGrpSpPr>
            <p:nvPr/>
          </p:nvGrpSpPr>
          <p:grpSpPr bwMode="auto">
            <a:xfrm>
              <a:off x="473075" y="1825625"/>
              <a:ext cx="6624638" cy="1579563"/>
              <a:chOff x="360564" y="1616075"/>
              <a:chExt cx="6625529" cy="1579563"/>
            </a:xfrm>
          </p:grpSpPr>
          <p:sp>
            <p:nvSpPr>
              <p:cNvPr id="33" name="Obdélník 32"/>
              <p:cNvSpPr/>
              <p:nvPr/>
            </p:nvSpPr>
            <p:spPr>
              <a:xfrm>
                <a:off x="360564"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bdélník 33"/>
              <p:cNvSpPr/>
              <p:nvPr/>
            </p:nvSpPr>
            <p:spPr>
              <a:xfrm>
                <a:off x="2105462"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bdélník 34"/>
              <p:cNvSpPr/>
              <p:nvPr/>
            </p:nvSpPr>
            <p:spPr>
              <a:xfrm>
                <a:off x="3869411"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bdélník 35"/>
              <p:cNvSpPr/>
              <p:nvPr/>
            </p:nvSpPr>
            <p:spPr>
              <a:xfrm>
                <a:off x="5615896"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7" name="Zástupný symbol pro text 13"/>
            <p:cNvSpPr txBox="1">
              <a:spLocks/>
            </p:cNvSpPr>
            <p:nvPr/>
          </p:nvSpPr>
          <p:spPr bwMode="auto">
            <a:xfrm>
              <a:off x="453552" y="3546799"/>
              <a:ext cx="1370013"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Brick</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a:t>
              </a:r>
              <a:r>
                <a:rPr lang="cs-CZ" sz="1000" b="1" dirty="0">
                  <a:solidFill>
                    <a:srgbClr val="2C2C2C"/>
                  </a:solidFill>
                  <a:latin typeface="Verdana" pitchFamily="34" charset="0"/>
                </a:rPr>
                <a:t>1001</a:t>
              </a:r>
              <a:endParaRPr lang="en-US" sz="1000" b="1" dirty="0">
                <a:solidFill>
                  <a:srgbClr val="2C2C2C"/>
                </a:solidFill>
                <a:latin typeface="Verdana" pitchFamily="34" charset="0"/>
              </a:endParaRPr>
            </a:p>
          </p:txBody>
        </p:sp>
        <p:sp>
          <p:nvSpPr>
            <p:cNvPr id="28" name="Zástupný symbol pro text 13"/>
            <p:cNvSpPr txBox="1">
              <a:spLocks/>
            </p:cNvSpPr>
            <p:nvPr/>
          </p:nvSpPr>
          <p:spPr bwMode="auto">
            <a:xfrm>
              <a:off x="5391150" y="3548063"/>
              <a:ext cx="1962150"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Gooseneck</a:t>
              </a:r>
              <a:r>
                <a:rPr lang="cs-CZ" sz="1000" dirty="0">
                  <a:solidFill>
                    <a:srgbClr val="2C2C2C"/>
                  </a:solidFill>
                  <a:latin typeface="Verdana" pitchFamily="34" charset="0"/>
                </a:rPr>
                <a:t> </a:t>
              </a:r>
              <a:r>
                <a:rPr lang="cs-CZ" sz="1000" dirty="0" err="1">
                  <a:solidFill>
                    <a:srgbClr val="2C2C2C"/>
                  </a:solidFill>
                  <a:latin typeface="Verdana" pitchFamily="34" charset="0"/>
                </a:rPr>
                <a:t>Stand</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a:t>
              </a:r>
              <a:r>
                <a:rPr lang="cs-CZ" sz="1000" b="1" dirty="0">
                  <a:solidFill>
                    <a:srgbClr val="2C2C2C"/>
                  </a:solidFill>
                  <a:latin typeface="Verdana" pitchFamily="34" charset="0"/>
                </a:rPr>
                <a:t>1005</a:t>
              </a:r>
              <a:endParaRPr lang="en-US" sz="1000" b="1" dirty="0">
                <a:solidFill>
                  <a:srgbClr val="2C2C2C"/>
                </a:solidFill>
                <a:latin typeface="Verdana" pitchFamily="34" charset="0"/>
              </a:endParaRPr>
            </a:p>
          </p:txBody>
        </p:sp>
        <p:sp>
          <p:nvSpPr>
            <p:cNvPr id="29" name="Zástupný symbol pro text 13"/>
            <p:cNvSpPr txBox="1">
              <a:spLocks/>
            </p:cNvSpPr>
            <p:nvPr/>
          </p:nvSpPr>
          <p:spPr bwMode="auto">
            <a:xfrm>
              <a:off x="2115047" y="3548063"/>
              <a:ext cx="1614608"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Plasterboard</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endParaRPr lang="en-US" sz="12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932061E</a:t>
              </a:r>
            </a:p>
          </p:txBody>
        </p:sp>
        <p:sp>
          <p:nvSpPr>
            <p:cNvPr id="31" name="Zástupný symbol pro text 13"/>
            <p:cNvSpPr txBox="1">
              <a:spLocks/>
            </p:cNvSpPr>
            <p:nvPr/>
          </p:nvSpPr>
          <p:spPr bwMode="auto">
            <a:xfrm>
              <a:off x="3649663" y="3548063"/>
              <a:ext cx="2001837"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Frame</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9152000</a:t>
              </a:r>
              <a:endParaRPr lang="en-US" sz="1000" b="1" dirty="0">
                <a:solidFill>
                  <a:srgbClr val="2C2C2C"/>
                </a:solidFill>
                <a:latin typeface="Verdana" pitchFamily="34" charset="0"/>
              </a:endParaRPr>
            </a:p>
          </p:txBody>
        </p:sp>
        <p:pic>
          <p:nvPicPr>
            <p:cNvPr id="7170" name="Picture 2" descr="https://www.2n.cz/documents/22902/427729/9151001_box_wall_213x200.jpg/90b95b22-fd73-4a1e-bdb1-c9313f80d73d?t=14842242249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61" y="1833576"/>
              <a:ext cx="1629823" cy="1530350"/>
            </a:xfrm>
            <a:prstGeom prst="rect">
              <a:avLst/>
            </a:prstGeom>
            <a:noFill/>
          </p:spPr>
        </p:pic>
        <p:pic>
          <p:nvPicPr>
            <p:cNvPr id="7172" name="Picture 4" descr="https://www.2n.cz/documents/22902/623072/9151002_box_plasterboard_213x200.png/e6d47faa-6a98-4ba1-a8d4-a0898e88ade3?t=14842242927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5047" y="1865271"/>
              <a:ext cx="1614607" cy="1516063"/>
            </a:xfrm>
            <a:prstGeom prst="rect">
              <a:avLst/>
            </a:prstGeom>
            <a:noFill/>
          </p:spPr>
        </p:pic>
        <p:pic>
          <p:nvPicPr>
            <p:cNvPr id="7176" name="Picture 8" descr="https://www.2n.cz/documents/22902/623072/9151005_gooseneck_web_front_right_213x200.png/769395c1-b12e-4447-bf01-bae5755af125?t=14871585104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1865271"/>
              <a:ext cx="1560034" cy="1464821"/>
            </a:xfrm>
            <a:prstGeom prst="rect">
              <a:avLst/>
            </a:prstGeom>
            <a:noFill/>
          </p:spPr>
        </p:pic>
        <p:pic>
          <p:nvPicPr>
            <p:cNvPr id="8194" name="Picture 2" descr="https://www.2n.cz/documents/22902/427729/9152000_frame_213x200.jpg/b10db4f0-68b9-41c3-83c8-d085ceb800fc?t=14842246396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8146" y="1809722"/>
              <a:ext cx="1673767" cy="1571612"/>
            </a:xfrm>
            <a:prstGeom prst="rect">
              <a:avLst/>
            </a:prstGeom>
            <a:noFill/>
          </p:spPr>
        </p:pic>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a:solidFill>
                  <a:srgbClr val="2C2C2C"/>
                </a:solidFill>
              </a:rPr>
              <a:t>Signaling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a:t>
            </a:r>
            <a:r>
              <a:rPr lang="cs-CZ" sz="1100" dirty="0">
                <a:solidFill>
                  <a:srgbClr val="2C2C2C"/>
                </a:solidFill>
              </a:rPr>
              <a:t>2</a:t>
            </a:r>
            <a:r>
              <a:rPr lang="en-US" sz="1100" dirty="0">
                <a:solidFill>
                  <a:srgbClr val="2C2C2C"/>
                </a:solidFill>
              </a:rPr>
              <a:t> built-in microphone, Speaker </a:t>
            </a:r>
            <a:r>
              <a:rPr lang="cs-CZ" sz="1100" dirty="0">
                <a:solidFill>
                  <a:srgbClr val="2C2C2C"/>
                </a:solidFill>
              </a:rPr>
              <a:t>10</a:t>
            </a:r>
            <a:r>
              <a:rPr lang="en-US" sz="1100" dirty="0">
                <a:solidFill>
                  <a:srgbClr val="2C2C2C"/>
                </a:solidFill>
              </a:rPr>
              <a:t>W</a:t>
            </a:r>
            <a:endParaRPr lang="cs-CZ" sz="1100" dirty="0">
              <a:solidFill>
                <a:srgbClr val="2C2C2C"/>
              </a:solidFill>
            </a:endParaRPr>
          </a:p>
          <a:p>
            <a:pPr marL="285750" indent="-285750">
              <a:lnSpc>
                <a:spcPts val="2000"/>
              </a:lnSpc>
              <a:buFont typeface="Arial" panose="020B0604020202020204" pitchFamily="34" charset="0"/>
              <a:buChar char="•"/>
            </a:pPr>
            <a:r>
              <a:rPr lang="cs-CZ" sz="1100" b="1" dirty="0">
                <a:solidFill>
                  <a:srgbClr val="2C2C2C"/>
                </a:solidFill>
              </a:rPr>
              <a:t>Audio </a:t>
            </a:r>
            <a:r>
              <a:rPr lang="cs-CZ" sz="1100" b="1" dirty="0" err="1">
                <a:solidFill>
                  <a:srgbClr val="2C2C2C"/>
                </a:solidFill>
              </a:rPr>
              <a:t>stream</a:t>
            </a:r>
            <a:r>
              <a:rPr lang="cs-CZ" sz="1100" b="1" dirty="0">
                <a:solidFill>
                  <a:srgbClr val="2C2C2C"/>
                </a:solidFill>
              </a:rPr>
              <a:t>:</a:t>
            </a:r>
            <a:r>
              <a:rPr lang="en-US" sz="1100" dirty="0">
                <a:solidFill>
                  <a:srgbClr val="2C2C2C"/>
                </a:solidFill>
              </a:rPr>
              <a:t> </a:t>
            </a:r>
            <a:r>
              <a:rPr lang="cs-CZ" sz="1100" dirty="0" err="1">
                <a:solidFill>
                  <a:srgbClr val="2C2C2C"/>
                </a:solidFill>
              </a:rPr>
              <a:t>Codecs</a:t>
            </a:r>
            <a:r>
              <a:rPr lang="cs-CZ" sz="1100" dirty="0">
                <a:solidFill>
                  <a:srgbClr val="2C2C2C"/>
                </a:solidFill>
              </a:rPr>
              <a:t> </a:t>
            </a:r>
            <a:r>
              <a:rPr lang="cs-CZ" sz="1100" dirty="0"/>
              <a:t>G.711, G.729, G.722, L16/16kHz</a:t>
            </a:r>
          </a:p>
          <a:p>
            <a:pPr marL="285750" indent="-285750">
              <a:lnSpc>
                <a:spcPts val="2000"/>
              </a:lnSpc>
              <a:buFont typeface="Arial" panose="020B0604020202020204" pitchFamily="34" charset="0"/>
              <a:buChar char="•"/>
            </a:pPr>
            <a:r>
              <a:rPr lang="cs-CZ" sz="1100" b="1" dirty="0" err="1">
                <a:solidFill>
                  <a:srgbClr val="2C2C2C"/>
                </a:solidFill>
              </a:rPr>
              <a:t>Supported</a:t>
            </a:r>
            <a:r>
              <a:rPr lang="cs-CZ" sz="1100" b="1" dirty="0">
                <a:solidFill>
                  <a:srgbClr val="2C2C2C"/>
                </a:solidFill>
              </a:rPr>
              <a:t> </a:t>
            </a:r>
            <a:r>
              <a:rPr lang="cs-CZ" sz="1100" b="1" dirty="0" err="1">
                <a:solidFill>
                  <a:srgbClr val="2C2C2C"/>
                </a:solidFill>
              </a:rPr>
              <a:t>protocols</a:t>
            </a:r>
            <a:r>
              <a:rPr lang="cs-CZ" sz="1100" b="1" dirty="0">
                <a:solidFill>
                  <a:srgbClr val="2C2C2C"/>
                </a:solidFill>
              </a:rPr>
              <a:t>:</a:t>
            </a:r>
            <a:r>
              <a:rPr lang="cs-CZ" sz="1100" dirty="0">
                <a:solidFill>
                  <a:srgbClr val="2C2C2C"/>
                </a:solidFill>
              </a:rPr>
              <a:t> SIP2.0, DHCP </a:t>
            </a:r>
            <a:r>
              <a:rPr lang="cs-CZ" sz="1100" dirty="0" err="1">
                <a:solidFill>
                  <a:srgbClr val="2C2C2C"/>
                </a:solidFill>
              </a:rPr>
              <a:t>opt</a:t>
            </a:r>
            <a:r>
              <a:rPr lang="cs-CZ" sz="1100" dirty="0">
                <a:solidFill>
                  <a:srgbClr val="2C2C2C"/>
                </a:solidFill>
              </a:rPr>
              <a:t>. 66, SMTP, 802.1x, RTSP, RTP, TFTP, HTTP, HTTPS, </a:t>
            </a:r>
            <a:r>
              <a:rPr lang="cs-CZ" sz="1100" dirty="0" err="1">
                <a:solidFill>
                  <a:srgbClr val="2C2C2C"/>
                </a:solidFill>
              </a:rPr>
              <a:t>Syslog</a:t>
            </a:r>
            <a:r>
              <a:rPr lang="cs-CZ" sz="1100" dirty="0">
                <a:solidFill>
                  <a:srgbClr val="2C2C2C"/>
                </a:solidFill>
              </a:rPr>
              <a:t>, ONVIF</a:t>
            </a:r>
          </a:p>
          <a:p>
            <a:pPr marL="285750" indent="-2857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en-US" sz="1100" dirty="0">
                <a:solidFill>
                  <a:srgbClr val="2C2C2C"/>
                </a:solidFill>
              </a:rPr>
              <a:t>12V ± 15%/ 2A DC, or PoE 802.3af </a:t>
            </a:r>
            <a:r>
              <a:rPr lang="cs-CZ" sz="1100" dirty="0">
                <a:solidFill>
                  <a:srgbClr val="2C2C2C"/>
                </a:solidFill>
              </a:rPr>
              <a:t>         </a:t>
            </a:r>
            <a:r>
              <a:rPr lang="en-US" sz="1100" dirty="0">
                <a:solidFill>
                  <a:srgbClr val="2C2C2C"/>
                </a:solidFill>
              </a:rPr>
              <a:t>(Class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9" name="Obrázek 8" descr="IP_IK_FORC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197792" y="3651180"/>
            <a:ext cx="707666" cy="678513"/>
          </a:xfrm>
          <a:prstGeom prst="rect">
            <a:avLst/>
          </a:prstGeom>
        </p:spPr>
      </p:pic>
      <p:pic>
        <p:nvPicPr>
          <p:cNvPr id="11" name="Obrázek 10" descr="IP_IK_FORC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237547" y="2761430"/>
            <a:ext cx="628155" cy="678513"/>
          </a:xfrm>
          <a:prstGeom prst="rect">
            <a:avLst/>
          </a:prstGeom>
        </p:spPr>
      </p:pic>
      <p:pic>
        <p:nvPicPr>
          <p:cNvPr id="10" name="Picture 2" descr="C:\Users\Holkova\Desktop\fotky a obrázky\produkty\2N Helios_Safety_Front_2butt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3" y="449263"/>
            <a:ext cx="2582068" cy="4212000"/>
          </a:xfrm>
          <a:prstGeom prst="rect">
            <a:avLst/>
          </a:prstGeom>
          <a:noFill/>
        </p:spPr>
      </p:pic>
    </p:spTree>
    <p:extLst>
      <p:ext uri="{BB962C8B-B14F-4D97-AF65-F5344CB8AC3E}">
        <p14:creationId xmlns:p14="http://schemas.microsoft.com/office/powerpoint/2010/main" val="16086885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exteriér, budova, vsedě, ulice&#10;&#10;Popis byl vytvořen automaticky">
            <a:extLst>
              <a:ext uri="{FF2B5EF4-FFF2-40B4-BE49-F238E27FC236}">
                <a16:creationId xmlns:a16="http://schemas.microsoft.com/office/drawing/2014/main" id="{44438DCC-63C0-466E-98BD-90D6F6B0A76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9144001" cy="5144400"/>
          </a:xfrm>
          <a:prstGeom prst="rect">
            <a:avLst/>
          </a:prstGeom>
        </p:spPr>
      </p:pic>
      <p:sp>
        <p:nvSpPr>
          <p:cNvPr id="5" name="TextovéPole 4">
            <a:extLst>
              <a:ext uri="{FF2B5EF4-FFF2-40B4-BE49-F238E27FC236}">
                <a16:creationId xmlns:a16="http://schemas.microsoft.com/office/drawing/2014/main" id="{374128B0-21E6-48F8-93FB-C18C6B6C51FB}"/>
              </a:ext>
            </a:extLst>
          </p:cNvPr>
          <p:cNvSpPr txBox="1"/>
          <p:nvPr/>
        </p:nvSpPr>
        <p:spPr bwMode="auto">
          <a:xfrm>
            <a:off x="265472" y="1910671"/>
            <a:ext cx="5715000" cy="1261884"/>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base</a:t>
            </a:r>
          </a:p>
          <a:p>
            <a:pPr algn="r"/>
            <a:endParaRPr lang="cs-CZ" cap="all" dirty="0">
              <a:solidFill>
                <a:schemeClr val="bg1"/>
              </a:solidFill>
              <a:latin typeface="Verdana" panose="020B0604030504040204" pitchFamily="34" charset="0"/>
              <a:ea typeface="Verdana" panose="020B0604030504040204" pitchFamily="34" charset="0"/>
            </a:endParaRPr>
          </a:p>
          <a:p>
            <a:pPr algn="r"/>
            <a:r>
              <a:rPr lang="cs-CZ" sz="2000" b="1" cap="all" dirty="0" err="1">
                <a:solidFill>
                  <a:schemeClr val="bg1"/>
                </a:solidFill>
                <a:latin typeface="Verdana" panose="020B0604030504040204" pitchFamily="34" charset="0"/>
                <a:ea typeface="Verdana" panose="020B0604030504040204" pitchFamily="34" charset="0"/>
              </a:rPr>
              <a:t>compact</a:t>
            </a:r>
            <a:r>
              <a:rPr lang="cs-CZ" sz="2000" b="1" cap="all" dirty="0">
                <a:solidFill>
                  <a:schemeClr val="bg1"/>
                </a:solidFill>
                <a:latin typeface="Verdana" panose="020B0604030504040204" pitchFamily="34" charset="0"/>
                <a:ea typeface="Verdana" panose="020B0604030504040204" pitchFamily="34" charset="0"/>
              </a:rPr>
              <a:t> IP </a:t>
            </a:r>
            <a:r>
              <a:rPr lang="cs-CZ" sz="2000" b="1" cap="all" dirty="0" err="1">
                <a:solidFill>
                  <a:schemeClr val="bg1"/>
                </a:solidFill>
                <a:latin typeface="Verdana" panose="020B0604030504040204" pitchFamily="34" charset="0"/>
                <a:ea typeface="Verdana" panose="020B0604030504040204" pitchFamily="34" charset="0"/>
              </a:rPr>
              <a:t>intercom</a:t>
            </a:r>
            <a:r>
              <a:rPr lang="cs-CZ" sz="2000" b="1" cap="all" dirty="0">
                <a:solidFill>
                  <a:schemeClr val="bg1"/>
                </a:solidFill>
                <a:latin typeface="Verdana" panose="020B0604030504040204" pitchFamily="34" charset="0"/>
                <a:ea typeface="Verdana" panose="020B0604030504040204" pitchFamily="34" charset="0"/>
              </a:rPr>
              <a:t> </a:t>
            </a:r>
          </a:p>
          <a:p>
            <a:pPr algn="r"/>
            <a:r>
              <a:rPr lang="cs-CZ" sz="2000" b="1" cap="all" dirty="0" err="1">
                <a:solidFill>
                  <a:schemeClr val="bg1"/>
                </a:solidFill>
                <a:latin typeface="Verdana" panose="020B0604030504040204" pitchFamily="34" charset="0"/>
                <a:ea typeface="Verdana" panose="020B0604030504040204" pitchFamily="34" charset="0"/>
              </a:rPr>
              <a:t>Suitable</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for</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family</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houses</a:t>
            </a:r>
            <a:endParaRPr lang="cs-CZ"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647710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973997" y="1768128"/>
            <a:ext cx="4694499" cy="2554288"/>
          </a:xfrm>
        </p:spPr>
        <p:txBody>
          <a:bodyPr/>
          <a:lstStyle/>
          <a:p>
            <a:pPr>
              <a:lnSpc>
                <a:spcPct val="90000"/>
              </a:lnSpc>
              <a:defRPr/>
            </a:pPr>
            <a:r>
              <a:rPr lang="en-AU" sz="1800" kern="0" dirty="0">
                <a:solidFill>
                  <a:srgbClr val="000000"/>
                </a:solidFill>
              </a:rPr>
              <a:t>Family house IP Intercom</a:t>
            </a:r>
          </a:p>
          <a:p>
            <a:pPr marL="285750" indent="-195263">
              <a:lnSpc>
                <a:spcPts val="2000"/>
              </a:lnSpc>
              <a:buFont typeface="Arial" panose="020B0604020202020204" pitchFamily="34" charset="0"/>
              <a:buChar char="•"/>
              <a:defRPr/>
            </a:pPr>
            <a:r>
              <a:rPr lang="en-AU" sz="1100" dirty="0"/>
              <a:t>Designed especially </a:t>
            </a:r>
            <a:r>
              <a:rPr lang="en-AU" sz="1100" b="1" dirty="0"/>
              <a:t>for smaller scale installations</a:t>
            </a:r>
          </a:p>
          <a:p>
            <a:pPr marL="285750" indent="-195263">
              <a:lnSpc>
                <a:spcPts val="2000"/>
              </a:lnSpc>
              <a:spcBef>
                <a:spcPts val="600"/>
              </a:spcBef>
              <a:buFont typeface="Arial" panose="020B0604020202020204" pitchFamily="34" charset="0"/>
              <a:buChar char="•"/>
              <a:defRPr/>
            </a:pPr>
            <a:r>
              <a:rPr lang="en-AU" sz="1100" b="1" dirty="0"/>
              <a:t>10 min installation</a:t>
            </a:r>
          </a:p>
          <a:p>
            <a:pPr marL="285750" indent="-195263">
              <a:lnSpc>
                <a:spcPts val="2000"/>
              </a:lnSpc>
              <a:spcBef>
                <a:spcPts val="600"/>
              </a:spcBef>
              <a:buFont typeface="Arial" panose="020B0604020202020204" pitchFamily="34" charset="0"/>
              <a:buChar char="•"/>
              <a:defRPr/>
            </a:pPr>
            <a:r>
              <a:rPr lang="en-AU" sz="1100" dirty="0"/>
              <a:t>Equipped by </a:t>
            </a:r>
            <a:r>
              <a:rPr lang="en-AU" sz="1100" b="1" dirty="0"/>
              <a:t>RFID card reader</a:t>
            </a:r>
          </a:p>
          <a:p>
            <a:pPr marL="285750" indent="-195263">
              <a:lnSpc>
                <a:spcPts val="2000"/>
              </a:lnSpc>
              <a:spcBef>
                <a:spcPts val="600"/>
              </a:spcBef>
              <a:buFont typeface="Arial" panose="020B0604020202020204" pitchFamily="34" charset="0"/>
              <a:buChar char="•"/>
              <a:defRPr/>
            </a:pPr>
            <a:r>
              <a:rPr lang="en-AU" sz="1100" dirty="0"/>
              <a:t>HD resolution, no blind spots</a:t>
            </a:r>
          </a:p>
          <a:p>
            <a:pPr marL="285750" indent="-195263">
              <a:lnSpc>
                <a:spcPts val="2000"/>
              </a:lnSpc>
              <a:spcBef>
                <a:spcPts val="600"/>
              </a:spcBef>
              <a:buFont typeface="Arial" panose="020B0604020202020204" pitchFamily="34" charset="0"/>
              <a:buChar char="•"/>
              <a:defRPr/>
            </a:pPr>
            <a:r>
              <a:rPr lang="en-AU" sz="1100" dirty="0"/>
              <a:t>One or two buttons, pictograms </a:t>
            </a:r>
          </a:p>
          <a:p>
            <a:pPr marL="285750" indent="-195263">
              <a:spcBef>
                <a:spcPts val="600"/>
              </a:spcBef>
              <a:buFont typeface="Arial" panose="020B0604020202020204" pitchFamily="34" charset="0"/>
              <a:buChar char="•"/>
              <a:defRPr/>
            </a:pPr>
            <a:r>
              <a:rPr lang="en-AU" sz="1100" b="1" dirty="0"/>
              <a:t>Integration</a:t>
            </a:r>
            <a:r>
              <a:rPr lang="en-AU" sz="1100" dirty="0"/>
              <a:t> with Property Management, VMS and telephony systems</a:t>
            </a:r>
          </a:p>
          <a:p>
            <a:pPr marL="285750" indent="-285750">
              <a:lnSpc>
                <a:spcPts val="2000"/>
              </a:lnSpc>
              <a:buFont typeface="Arial" panose="020B0604020202020204" pitchFamily="34" charset="0"/>
              <a:buChar char="•"/>
              <a:defRPr/>
            </a:pPr>
            <a:endParaRPr lang="cs-CZ" sz="1400" dirty="0"/>
          </a:p>
          <a:p>
            <a:pPr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US" sz="1400" kern="0" dirty="0">
              <a:solidFill>
                <a:srgbClr val="000000"/>
              </a:solidFill>
            </a:endParaRPr>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pic>
        <p:nvPicPr>
          <p:cNvPr id="3" name="Obrázek 2" descr="Obsah obrázku černá, vsedě&#10;&#10;Popis byl vytvořen automaticky">
            <a:extLst>
              <a:ext uri="{FF2B5EF4-FFF2-40B4-BE49-F238E27FC236}">
                <a16:creationId xmlns:a16="http://schemas.microsoft.com/office/drawing/2014/main" id="{ECBA4106-CEF3-46CB-A0D6-BCDBF5B56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003" y="862694"/>
            <a:ext cx="2160000" cy="3152433"/>
          </a:xfrm>
          <a:prstGeom prst="rect">
            <a:avLst/>
          </a:prstGeom>
        </p:spPr>
      </p:pic>
      <p:pic>
        <p:nvPicPr>
          <p:cNvPr id="4" name="Obrázek 3" descr="Obsah obrázku podepsat, tmavé, zastavit, bílá&#10;&#10;Popis byl vytvořen automaticky">
            <a:extLst>
              <a:ext uri="{FF2B5EF4-FFF2-40B4-BE49-F238E27FC236}">
                <a16:creationId xmlns:a16="http://schemas.microsoft.com/office/drawing/2014/main" id="{3AE6C036-F539-40D8-A25E-F835422DF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12" y="2168910"/>
            <a:ext cx="540000" cy="540000"/>
          </a:xfrm>
          <a:prstGeom prst="rect">
            <a:avLst/>
          </a:prstGeom>
        </p:spPr>
      </p:pic>
      <p:pic>
        <p:nvPicPr>
          <p:cNvPr id="11" name="Obrázek 10" descr="Obsah obrázku kreslení&#10;&#10;Popis byl vytvořen automaticky">
            <a:extLst>
              <a:ext uri="{FF2B5EF4-FFF2-40B4-BE49-F238E27FC236}">
                <a16:creationId xmlns:a16="http://schemas.microsoft.com/office/drawing/2014/main" id="{A2113EE1-5992-4367-90D8-19FBC4FF1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12" y="3560512"/>
            <a:ext cx="540000" cy="540000"/>
          </a:xfrm>
          <a:prstGeom prst="rect">
            <a:avLst/>
          </a:prstGeom>
        </p:spPr>
      </p:pic>
      <p:pic>
        <p:nvPicPr>
          <p:cNvPr id="13" name="Obrázek 12" descr="Obsah obrázku tmavé, podepsat, zastavit, bílá&#10;&#10;Popis byl vytvořen automaticky">
            <a:extLst>
              <a:ext uri="{FF2B5EF4-FFF2-40B4-BE49-F238E27FC236}">
                <a16:creationId xmlns:a16="http://schemas.microsoft.com/office/drawing/2014/main" id="{945E9E7E-18FD-42F3-9642-AF01C4E852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12" y="2871712"/>
            <a:ext cx="540000" cy="540000"/>
          </a:xfrm>
          <a:prstGeom prst="rect">
            <a:avLst/>
          </a:prstGeom>
        </p:spPr>
      </p:pic>
      <p:sp>
        <p:nvSpPr>
          <p:cNvPr id="8" name="TextovéPole 7">
            <a:extLst>
              <a:ext uri="{FF2B5EF4-FFF2-40B4-BE49-F238E27FC236}">
                <a16:creationId xmlns:a16="http://schemas.microsoft.com/office/drawing/2014/main" id="{9FE2C223-7A95-41F3-9C27-B6A1EA7DF25F}"/>
              </a:ext>
            </a:extLst>
          </p:cNvPr>
          <p:cNvSpPr txBox="1"/>
          <p:nvPr/>
        </p:nvSpPr>
        <p:spPr bwMode="auto">
          <a:xfrm>
            <a:off x="292894" y="4040662"/>
            <a:ext cx="679189" cy="323165"/>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Easy</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installation</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9" name="TextovéPole 8">
            <a:extLst>
              <a:ext uri="{FF2B5EF4-FFF2-40B4-BE49-F238E27FC236}">
                <a16:creationId xmlns:a16="http://schemas.microsoft.com/office/drawing/2014/main" id="{F6AB72F1-5491-41CD-BC99-52D9344C285E}"/>
              </a:ext>
            </a:extLst>
          </p:cNvPr>
          <p:cNvSpPr txBox="1"/>
          <p:nvPr/>
        </p:nvSpPr>
        <p:spPr bwMode="auto">
          <a:xfrm>
            <a:off x="292895" y="3368821"/>
            <a:ext cx="679189" cy="323165"/>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Integrated</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access</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control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0" name="TextovéPole 9">
            <a:extLst>
              <a:ext uri="{FF2B5EF4-FFF2-40B4-BE49-F238E27FC236}">
                <a16:creationId xmlns:a16="http://schemas.microsoft.com/office/drawing/2014/main" id="{AD568ADA-5CDA-4B68-8CED-0E500D43F3EE}"/>
              </a:ext>
            </a:extLst>
          </p:cNvPr>
          <p:cNvSpPr txBox="1"/>
          <p:nvPr/>
        </p:nvSpPr>
        <p:spPr bwMode="auto">
          <a:xfrm>
            <a:off x="298198" y="2687735"/>
            <a:ext cx="679189" cy="323165"/>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family</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houses</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190708028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73D7CFF-B5F8-4DCB-9D0A-A09B1FF582CD}"/>
              </a:ext>
            </a:extLst>
          </p:cNvPr>
          <p:cNvSpPr>
            <a:spLocks noGrp="1"/>
          </p:cNvSpPr>
          <p:nvPr>
            <p:ph type="title"/>
          </p:nvPr>
        </p:nvSpPr>
        <p:spPr>
          <a:xfrm>
            <a:off x="457200" y="121920"/>
            <a:ext cx="7075488" cy="605790"/>
          </a:xfrm>
        </p:spPr>
        <p:txBody>
          <a:bodyPr>
            <a:normAutofit/>
          </a:bodyPr>
          <a:lstStyle/>
          <a:p>
            <a:r>
              <a:rPr lang="en-US" sz="1600" dirty="0">
                <a:solidFill>
                  <a:srgbClr val="004E97"/>
                </a:solidFill>
              </a:rPr>
              <a:t>INTEGRATION WITH 3RD PARTY PRODUCTS</a:t>
            </a:r>
            <a:br>
              <a:rPr lang="en-US" sz="1600" dirty="0">
                <a:solidFill>
                  <a:srgbClr val="004E97"/>
                </a:solidFill>
              </a:rPr>
            </a:br>
            <a:endParaRPr lang="cs-CZ" dirty="0"/>
          </a:p>
        </p:txBody>
      </p:sp>
      <p:pic>
        <p:nvPicPr>
          <p:cNvPr id="7" name="Obrázek 6">
            <a:extLst>
              <a:ext uri="{FF2B5EF4-FFF2-40B4-BE49-F238E27FC236}">
                <a16:creationId xmlns:a16="http://schemas.microsoft.com/office/drawing/2014/main" id="{F7EA1746-854F-4F62-9162-D67D059BF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184" y="931588"/>
            <a:ext cx="3780000" cy="3727925"/>
          </a:xfrm>
          <a:prstGeom prst="rect">
            <a:avLst/>
          </a:prstGeom>
        </p:spPr>
      </p:pic>
      <p:sp>
        <p:nvSpPr>
          <p:cNvPr id="9" name="TextovéPole 8">
            <a:extLst>
              <a:ext uri="{FF2B5EF4-FFF2-40B4-BE49-F238E27FC236}">
                <a16:creationId xmlns:a16="http://schemas.microsoft.com/office/drawing/2014/main" id="{7EA450C7-5CD7-40AA-AA67-F0C1D5544D43}"/>
              </a:ext>
            </a:extLst>
          </p:cNvPr>
          <p:cNvSpPr txBox="1"/>
          <p:nvPr/>
        </p:nvSpPr>
        <p:spPr bwMode="auto">
          <a:xfrm rot="2779900">
            <a:off x="3575223" y="1044060"/>
            <a:ext cx="2761888" cy="1585619"/>
          </a:xfrm>
          <a:prstGeom prst="rect">
            <a:avLst/>
          </a:prstGeom>
          <a:noFill/>
          <a:ln w="9525">
            <a:noFill/>
            <a:miter lim="800000"/>
            <a:headEnd/>
            <a:tailEnd/>
          </a:ln>
          <a:effectLst/>
        </p:spPr>
        <p:txBody>
          <a:bodyPr wrap="square" rtlCol="0">
            <a:prstTxWarp prst="textArchUp">
              <a:avLst>
                <a:gd name="adj" fmla="val 11167379"/>
              </a:avLst>
            </a:prstTxWarp>
            <a:spAutoFit/>
          </a:bodyPr>
          <a:lstStyle/>
          <a:p>
            <a:pPr algn="ctr"/>
            <a:r>
              <a:rPr lang="cs-CZ" sz="1875" dirty="0">
                <a:solidFill>
                  <a:srgbClr val="005596"/>
                </a:solidFill>
                <a:latin typeface="Verdana" pitchFamily="34" charset="0"/>
              </a:rPr>
              <a:t>Video </a:t>
            </a:r>
            <a:r>
              <a:rPr lang="cs-CZ" sz="1875" dirty="0" err="1">
                <a:solidFill>
                  <a:srgbClr val="005596"/>
                </a:solidFill>
                <a:latin typeface="Verdana" pitchFamily="34" charset="0"/>
              </a:rPr>
              <a:t>surveillance</a:t>
            </a:r>
            <a:endParaRPr lang="cs-CZ" sz="1875" dirty="0">
              <a:solidFill>
                <a:srgbClr val="005596"/>
              </a:solidFill>
              <a:latin typeface="Verdana" pitchFamily="34" charset="0"/>
            </a:endParaRPr>
          </a:p>
        </p:txBody>
      </p:sp>
      <p:sp>
        <p:nvSpPr>
          <p:cNvPr id="10" name="TextovéPole 9">
            <a:extLst>
              <a:ext uri="{FF2B5EF4-FFF2-40B4-BE49-F238E27FC236}">
                <a16:creationId xmlns:a16="http://schemas.microsoft.com/office/drawing/2014/main" id="{29ECCF0C-49B3-4F73-B483-0D3530AC48A5}"/>
              </a:ext>
            </a:extLst>
          </p:cNvPr>
          <p:cNvSpPr txBox="1"/>
          <p:nvPr/>
        </p:nvSpPr>
        <p:spPr bwMode="auto">
          <a:xfrm rot="6900827">
            <a:off x="4649027" y="3091128"/>
            <a:ext cx="1834754" cy="838414"/>
          </a:xfrm>
          <a:prstGeom prst="rect">
            <a:avLst/>
          </a:prstGeom>
          <a:noFill/>
          <a:ln w="9525">
            <a:noFill/>
            <a:miter lim="800000"/>
            <a:headEnd/>
            <a:tailEnd/>
          </a:ln>
          <a:effectLst/>
        </p:spPr>
        <p:txBody>
          <a:bodyPr wrap="square" rtlCol="0">
            <a:prstTxWarp prst="textArchUp">
              <a:avLst>
                <a:gd name="adj" fmla="val 12027119"/>
              </a:avLst>
            </a:prstTxWarp>
            <a:spAutoFit/>
          </a:bodyPr>
          <a:lstStyle/>
          <a:p>
            <a:pPr algn="ctr"/>
            <a:r>
              <a:rPr lang="cs-CZ" sz="1875" dirty="0">
                <a:solidFill>
                  <a:srgbClr val="005596"/>
                </a:solidFill>
                <a:latin typeface="Verdana" pitchFamily="34" charset="0"/>
              </a:rPr>
              <a:t>IP </a:t>
            </a:r>
            <a:r>
              <a:rPr lang="cs-CZ" sz="1875" dirty="0" err="1">
                <a:solidFill>
                  <a:srgbClr val="005596"/>
                </a:solidFill>
                <a:latin typeface="Verdana" pitchFamily="34" charset="0"/>
              </a:rPr>
              <a:t>telephony</a:t>
            </a:r>
            <a:endParaRPr lang="cs-CZ" sz="1875" dirty="0">
              <a:solidFill>
                <a:srgbClr val="005596"/>
              </a:solidFill>
              <a:latin typeface="Verdana" pitchFamily="34" charset="0"/>
            </a:endParaRPr>
          </a:p>
        </p:txBody>
      </p:sp>
      <p:sp>
        <p:nvSpPr>
          <p:cNvPr id="11" name="TextovéPole 10">
            <a:extLst>
              <a:ext uri="{FF2B5EF4-FFF2-40B4-BE49-F238E27FC236}">
                <a16:creationId xmlns:a16="http://schemas.microsoft.com/office/drawing/2014/main" id="{756BFD6B-8748-4840-8403-EA21E5F0A9C8}"/>
              </a:ext>
            </a:extLst>
          </p:cNvPr>
          <p:cNvSpPr txBox="1"/>
          <p:nvPr/>
        </p:nvSpPr>
        <p:spPr bwMode="auto">
          <a:xfrm rot="14670188">
            <a:off x="1228900" y="2897074"/>
            <a:ext cx="2380919" cy="1074184"/>
          </a:xfrm>
          <a:prstGeom prst="rect">
            <a:avLst/>
          </a:prstGeom>
          <a:noFill/>
          <a:ln w="9525">
            <a:noFill/>
            <a:miter lim="800000"/>
            <a:headEnd/>
            <a:tailEnd/>
          </a:ln>
          <a:effectLst/>
        </p:spPr>
        <p:txBody>
          <a:bodyPr wrap="square" rtlCol="0">
            <a:prstTxWarp prst="textArchUp">
              <a:avLst>
                <a:gd name="adj" fmla="val 11085736"/>
              </a:avLst>
            </a:prstTxWarp>
            <a:spAutoFit/>
          </a:bodyPr>
          <a:lstStyle/>
          <a:p>
            <a:pPr algn="ctr"/>
            <a:r>
              <a:rPr lang="cs-CZ" sz="1875" dirty="0" err="1">
                <a:solidFill>
                  <a:srgbClr val="005596"/>
                </a:solidFill>
                <a:latin typeface="Verdana" pitchFamily="34" charset="0"/>
              </a:rPr>
              <a:t>Physical</a:t>
            </a:r>
            <a:r>
              <a:rPr lang="cs-CZ" sz="1875" dirty="0">
                <a:solidFill>
                  <a:srgbClr val="005596"/>
                </a:solidFill>
                <a:latin typeface="Verdana" pitchFamily="34" charset="0"/>
              </a:rPr>
              <a:t> </a:t>
            </a:r>
            <a:r>
              <a:rPr lang="cs-CZ" sz="1875" dirty="0" err="1">
                <a:solidFill>
                  <a:srgbClr val="005596"/>
                </a:solidFill>
                <a:latin typeface="Verdana" pitchFamily="34" charset="0"/>
              </a:rPr>
              <a:t>security</a:t>
            </a:r>
            <a:endParaRPr lang="cs-CZ" sz="1875" dirty="0">
              <a:solidFill>
                <a:srgbClr val="005596"/>
              </a:solidFill>
              <a:latin typeface="Verdana" pitchFamily="34" charset="0"/>
            </a:endParaRPr>
          </a:p>
        </p:txBody>
      </p:sp>
      <p:sp>
        <p:nvSpPr>
          <p:cNvPr id="12" name="TextovéPole 11">
            <a:extLst>
              <a:ext uri="{FF2B5EF4-FFF2-40B4-BE49-F238E27FC236}">
                <a16:creationId xmlns:a16="http://schemas.microsoft.com/office/drawing/2014/main" id="{CA13DC68-FBA3-42B5-B815-CBE665EC98E7}"/>
              </a:ext>
            </a:extLst>
          </p:cNvPr>
          <p:cNvSpPr txBox="1"/>
          <p:nvPr/>
        </p:nvSpPr>
        <p:spPr bwMode="auto">
          <a:xfrm>
            <a:off x="2954607" y="4314994"/>
            <a:ext cx="2153350" cy="503067"/>
          </a:xfrm>
          <a:prstGeom prst="rect">
            <a:avLst/>
          </a:prstGeom>
          <a:noFill/>
          <a:ln w="9525">
            <a:noFill/>
            <a:miter lim="800000"/>
            <a:headEnd/>
            <a:tailEnd/>
          </a:ln>
          <a:effectLst/>
        </p:spPr>
        <p:txBody>
          <a:bodyPr wrap="square" rtlCol="0">
            <a:prstTxWarp prst="textArchDown">
              <a:avLst>
                <a:gd name="adj" fmla="val 628957"/>
              </a:avLst>
            </a:prstTxWarp>
            <a:spAutoFit/>
          </a:bodyPr>
          <a:lstStyle/>
          <a:p>
            <a:pPr algn="ctr"/>
            <a:r>
              <a:rPr lang="cs-CZ" sz="1875" dirty="0" err="1">
                <a:solidFill>
                  <a:srgbClr val="005596"/>
                </a:solidFill>
                <a:latin typeface="Verdana" pitchFamily="34" charset="0"/>
              </a:rPr>
              <a:t>Property</a:t>
            </a:r>
            <a:r>
              <a:rPr lang="cs-CZ" sz="1875" dirty="0">
                <a:solidFill>
                  <a:srgbClr val="005596"/>
                </a:solidFill>
                <a:latin typeface="Verdana" pitchFamily="34" charset="0"/>
              </a:rPr>
              <a:t> management</a:t>
            </a:r>
          </a:p>
        </p:txBody>
      </p:sp>
      <p:sp>
        <p:nvSpPr>
          <p:cNvPr id="2" name="Obdélník 1">
            <a:extLst>
              <a:ext uri="{FF2B5EF4-FFF2-40B4-BE49-F238E27FC236}">
                <a16:creationId xmlns:a16="http://schemas.microsoft.com/office/drawing/2014/main" id="{B6653F59-8F77-4955-A257-52908480E197}"/>
              </a:ext>
            </a:extLst>
          </p:cNvPr>
          <p:cNvSpPr/>
          <p:nvPr/>
        </p:nvSpPr>
        <p:spPr>
          <a:xfrm rot="18880307">
            <a:off x="1487923" y="1100811"/>
            <a:ext cx="2217470" cy="879926"/>
          </a:xfrm>
          <a:prstGeom prst="rect">
            <a:avLst/>
          </a:prstGeom>
          <a:noFill/>
          <a:effectLst/>
        </p:spPr>
        <p:txBody>
          <a:bodyPr spcFirstLastPara="1" wrap="none" lIns="91440" tIns="45720" rIns="91440" bIns="45720" numCol="1">
            <a:prstTxWarp prst="textArchUp">
              <a:avLst>
                <a:gd name="adj" fmla="val 11568915"/>
              </a:avLst>
            </a:prstTxWarp>
            <a:spAutoFit/>
          </a:bodyPr>
          <a:lstStyle/>
          <a:p>
            <a:pPr algn="ctr"/>
            <a:r>
              <a:rPr lang="cs-CZ" sz="1875" dirty="0" err="1">
                <a:ln w="0"/>
                <a:solidFill>
                  <a:srgbClr val="005596"/>
                </a:solidFill>
                <a:effectLst>
                  <a:outerShdw blurRad="38100" dist="19050" dir="2700000" algn="tl" rotWithShape="0">
                    <a:schemeClr val="dk1">
                      <a:alpha val="40000"/>
                    </a:schemeClr>
                  </a:outerShdw>
                </a:effectLst>
                <a:latin typeface="Verdana" pitchFamily="34" charset="0"/>
              </a:rPr>
              <a:t>Home</a:t>
            </a:r>
            <a:r>
              <a:rPr lang="cs-CZ" sz="1875" dirty="0">
                <a:ln w="0"/>
                <a:solidFill>
                  <a:srgbClr val="005596"/>
                </a:solidFill>
                <a:effectLst>
                  <a:outerShdw blurRad="38100" dist="19050" dir="2700000" algn="tl" rotWithShape="0">
                    <a:schemeClr val="dk1">
                      <a:alpha val="40000"/>
                    </a:schemeClr>
                  </a:outerShdw>
                </a:effectLst>
                <a:latin typeface="Verdana" pitchFamily="34" charset="0"/>
              </a:rPr>
              <a:t> </a:t>
            </a:r>
            <a:r>
              <a:rPr lang="cs-CZ" sz="1875" dirty="0" err="1">
                <a:ln w="0"/>
                <a:solidFill>
                  <a:srgbClr val="005596"/>
                </a:solidFill>
                <a:effectLst>
                  <a:outerShdw blurRad="38100" dist="19050" dir="2700000" algn="tl" rotWithShape="0">
                    <a:schemeClr val="dk1">
                      <a:alpha val="40000"/>
                    </a:schemeClr>
                  </a:outerShdw>
                </a:effectLst>
                <a:latin typeface="Verdana" pitchFamily="34" charset="0"/>
              </a:rPr>
              <a:t>automation</a:t>
            </a:r>
            <a:endParaRPr lang="cs-CZ" sz="1875" dirty="0">
              <a:ln w="0"/>
              <a:solidFill>
                <a:srgbClr val="005596"/>
              </a:solidFill>
              <a:effectLst>
                <a:outerShdw blurRad="38100" dist="19050" dir="2700000" algn="tl" rotWithShape="0">
                  <a:schemeClr val="dk1">
                    <a:alpha val="40000"/>
                  </a:schemeClr>
                </a:outerShdw>
              </a:effectLst>
            </a:endParaRPr>
          </a:p>
        </p:txBody>
      </p:sp>
      <p:sp>
        <p:nvSpPr>
          <p:cNvPr id="13" name="Obdélník: se zakulacenými rohy 12">
            <a:extLst>
              <a:ext uri="{FF2B5EF4-FFF2-40B4-BE49-F238E27FC236}">
                <a16:creationId xmlns:a16="http://schemas.microsoft.com/office/drawing/2014/main" id="{DB97867D-10F9-4B97-A89B-187DD56F8B6E}"/>
              </a:ext>
            </a:extLst>
          </p:cNvPr>
          <p:cNvSpPr/>
          <p:nvPr/>
        </p:nvSpPr>
        <p:spPr>
          <a:xfrm>
            <a:off x="240034" y="754524"/>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SIP</a:t>
            </a:r>
            <a:r>
              <a:rPr lang="cs-CZ" sz="1000" dirty="0">
                <a:solidFill>
                  <a:schemeClr val="bg1"/>
                </a:solidFill>
                <a:latin typeface="Verdana" pitchFamily="34" charset="0"/>
              </a:rPr>
              <a:t> </a:t>
            </a:r>
          </a:p>
        </p:txBody>
      </p:sp>
      <p:sp>
        <p:nvSpPr>
          <p:cNvPr id="18" name="Obdélník: se zakulacenými rohy 17">
            <a:extLst>
              <a:ext uri="{FF2B5EF4-FFF2-40B4-BE49-F238E27FC236}">
                <a16:creationId xmlns:a16="http://schemas.microsoft.com/office/drawing/2014/main" id="{CC376D26-A7DC-4249-9152-77AD8B9E49A1}"/>
              </a:ext>
            </a:extLst>
          </p:cNvPr>
          <p:cNvSpPr/>
          <p:nvPr/>
        </p:nvSpPr>
        <p:spPr>
          <a:xfrm>
            <a:off x="226420" y="2512022"/>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RTSP/RTP </a:t>
            </a:r>
          </a:p>
        </p:txBody>
      </p:sp>
      <p:sp>
        <p:nvSpPr>
          <p:cNvPr id="19" name="Obdélník: se zakulacenými rohy 18">
            <a:extLst>
              <a:ext uri="{FF2B5EF4-FFF2-40B4-BE49-F238E27FC236}">
                <a16:creationId xmlns:a16="http://schemas.microsoft.com/office/drawing/2014/main" id="{6E18DA15-8C7F-4195-BD85-85AA1F450E4B}"/>
              </a:ext>
            </a:extLst>
          </p:cNvPr>
          <p:cNvSpPr/>
          <p:nvPr/>
        </p:nvSpPr>
        <p:spPr>
          <a:xfrm>
            <a:off x="227190" y="1331060"/>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HTTP API</a:t>
            </a:r>
          </a:p>
        </p:txBody>
      </p:sp>
      <p:sp>
        <p:nvSpPr>
          <p:cNvPr id="20" name="Obdélník: se zakulacenými rohy 19">
            <a:extLst>
              <a:ext uri="{FF2B5EF4-FFF2-40B4-BE49-F238E27FC236}">
                <a16:creationId xmlns:a16="http://schemas.microsoft.com/office/drawing/2014/main" id="{FF408F65-8452-475F-A53C-58D20B4F31CE}"/>
              </a:ext>
            </a:extLst>
          </p:cNvPr>
          <p:cNvSpPr/>
          <p:nvPr/>
        </p:nvSpPr>
        <p:spPr>
          <a:xfrm>
            <a:off x="230085" y="3125529"/>
            <a:ext cx="79684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err="1">
                <a:solidFill>
                  <a:schemeClr val="bg1"/>
                </a:solidFill>
                <a:latin typeface="Verdana" pitchFamily="34" charset="0"/>
              </a:rPr>
              <a:t>Plugins</a:t>
            </a:r>
            <a:r>
              <a:rPr lang="cs-CZ" sz="1000" dirty="0">
                <a:solidFill>
                  <a:schemeClr val="bg1"/>
                </a:solidFill>
                <a:latin typeface="Verdana" pitchFamily="34" charset="0"/>
              </a:rPr>
              <a:t> </a:t>
            </a:r>
          </a:p>
        </p:txBody>
      </p:sp>
      <p:sp>
        <p:nvSpPr>
          <p:cNvPr id="21" name="Obdélník: se zakulacenými rohy 20">
            <a:extLst>
              <a:ext uri="{FF2B5EF4-FFF2-40B4-BE49-F238E27FC236}">
                <a16:creationId xmlns:a16="http://schemas.microsoft.com/office/drawing/2014/main" id="{EC2A9525-4BCD-4643-9902-0208D39CB4AD}"/>
              </a:ext>
            </a:extLst>
          </p:cNvPr>
          <p:cNvSpPr/>
          <p:nvPr/>
        </p:nvSpPr>
        <p:spPr>
          <a:xfrm>
            <a:off x="236305" y="1914654"/>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ONVIF  </a:t>
            </a:r>
          </a:p>
        </p:txBody>
      </p:sp>
      <p:sp>
        <p:nvSpPr>
          <p:cNvPr id="22" name="Obdélník: se zakulacenými rohy 21">
            <a:extLst>
              <a:ext uri="{FF2B5EF4-FFF2-40B4-BE49-F238E27FC236}">
                <a16:creationId xmlns:a16="http://schemas.microsoft.com/office/drawing/2014/main" id="{9E5C2A25-E1FD-412B-A61E-5F8E4B03EB0F}"/>
              </a:ext>
            </a:extLst>
          </p:cNvPr>
          <p:cNvSpPr/>
          <p:nvPr/>
        </p:nvSpPr>
        <p:spPr>
          <a:xfrm>
            <a:off x="234925" y="4365103"/>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err="1">
                <a:solidFill>
                  <a:schemeClr val="bg1"/>
                </a:solidFill>
                <a:latin typeface="Verdana" pitchFamily="34" charset="0"/>
              </a:rPr>
              <a:t>Wiegand</a:t>
            </a:r>
            <a:r>
              <a:rPr lang="cs-CZ" sz="1000" dirty="0">
                <a:solidFill>
                  <a:schemeClr val="bg1"/>
                </a:solidFill>
                <a:latin typeface="Verdana" pitchFamily="34" charset="0"/>
              </a:rPr>
              <a:t> </a:t>
            </a:r>
          </a:p>
        </p:txBody>
      </p:sp>
      <p:sp>
        <p:nvSpPr>
          <p:cNvPr id="23" name="Obdélník: se zakulacenými rohy 22">
            <a:extLst>
              <a:ext uri="{FF2B5EF4-FFF2-40B4-BE49-F238E27FC236}">
                <a16:creationId xmlns:a16="http://schemas.microsoft.com/office/drawing/2014/main" id="{C7CC84C9-786B-4042-AEC2-5CD545F0A036}"/>
              </a:ext>
            </a:extLst>
          </p:cNvPr>
          <p:cNvSpPr/>
          <p:nvPr/>
        </p:nvSpPr>
        <p:spPr>
          <a:xfrm>
            <a:off x="234925" y="3745316"/>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RIO</a:t>
            </a:r>
            <a:endParaRPr lang="cs-CZ" sz="1000" dirty="0">
              <a:solidFill>
                <a:schemeClr val="bg1"/>
              </a:solidFill>
              <a:latin typeface="Verdana" pitchFamily="34" charset="0"/>
            </a:endParaRPr>
          </a:p>
        </p:txBody>
      </p:sp>
      <p:sp>
        <p:nvSpPr>
          <p:cNvPr id="24" name="Rectangle 6">
            <a:extLst>
              <a:ext uri="{FF2B5EF4-FFF2-40B4-BE49-F238E27FC236}">
                <a16:creationId xmlns:a16="http://schemas.microsoft.com/office/drawing/2014/main" id="{A0CA8556-9FAC-4653-B7C5-60FE1BD40D24}"/>
              </a:ext>
            </a:extLst>
          </p:cNvPr>
          <p:cNvSpPr/>
          <p:nvPr/>
        </p:nvSpPr>
        <p:spPr>
          <a:xfrm>
            <a:off x="6893590" y="1274751"/>
            <a:ext cx="1789921" cy="2525351"/>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r>
              <a:rPr lang="en-US" sz="1000" b="1" dirty="0">
                <a:solidFill>
                  <a:srgbClr val="005596"/>
                </a:solidFill>
                <a:latin typeface="Verdana" pitchFamily="34" charset="0"/>
                <a:ea typeface="Verdana" pitchFamily="34" charset="0"/>
                <a:cs typeface="Verdana" pitchFamily="34" charset="0"/>
              </a:rPr>
              <a:t>Open standards</a:t>
            </a:r>
            <a:r>
              <a:rPr lang="cs-CZ" sz="1000" b="1" dirty="0">
                <a:solidFill>
                  <a:srgbClr val="005596"/>
                </a:solidFill>
                <a:latin typeface="Verdana" pitchFamily="34" charset="0"/>
                <a:ea typeface="Verdana" pitchFamily="34" charset="0"/>
                <a:cs typeface="Verdana" pitchFamily="34" charset="0"/>
              </a:rPr>
              <a:t> and</a:t>
            </a:r>
            <a:r>
              <a:rPr lang="en-US" sz="1000" b="1" dirty="0">
                <a:solidFill>
                  <a:srgbClr val="005596"/>
                </a:solidFill>
                <a:latin typeface="Verdana" pitchFamily="34" charset="0"/>
                <a:ea typeface="Verdana" pitchFamily="34" charset="0"/>
                <a:cs typeface="Verdana" pitchFamily="34" charset="0"/>
              </a:rPr>
              <a:t> protocols</a:t>
            </a: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r>
              <a:rPr lang="cs-CZ" sz="1000" b="1" dirty="0">
                <a:solidFill>
                  <a:srgbClr val="005596"/>
                </a:solidFill>
                <a:latin typeface="Verdana" pitchFamily="34" charset="0"/>
                <a:ea typeface="Verdana" pitchFamily="34" charset="0"/>
                <a:cs typeface="Verdana" pitchFamily="34" charset="0"/>
              </a:rPr>
              <a:t>Vendor </a:t>
            </a:r>
            <a:r>
              <a:rPr lang="cs-CZ" sz="1000" b="1" dirty="0" err="1">
                <a:solidFill>
                  <a:srgbClr val="005596"/>
                </a:solidFill>
                <a:latin typeface="Verdana" pitchFamily="34" charset="0"/>
                <a:ea typeface="Verdana" pitchFamily="34" charset="0"/>
                <a:cs typeface="Verdana" pitchFamily="34" charset="0"/>
              </a:rPr>
              <a:t>specific</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integration</a:t>
            </a: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en-US" sz="1000" b="1" dirty="0">
              <a:solidFill>
                <a:srgbClr val="005596"/>
              </a:solidFill>
              <a:latin typeface="Verdana" pitchFamily="34" charset="0"/>
              <a:ea typeface="Verdana" pitchFamily="34" charset="0"/>
              <a:cs typeface="Verdana" pitchFamily="34" charset="0"/>
            </a:endParaRPr>
          </a:p>
          <a:p>
            <a:pPr algn="ctr" defTabSz="457189">
              <a:defRPr/>
            </a:pPr>
            <a:r>
              <a:rPr lang="en-US" sz="1000" b="1" dirty="0">
                <a:solidFill>
                  <a:srgbClr val="005596"/>
                </a:solidFill>
                <a:latin typeface="Verdana" pitchFamily="34" charset="0"/>
                <a:ea typeface="Verdana" pitchFamily="34" charset="0"/>
                <a:cs typeface="Verdana" pitchFamily="34" charset="0"/>
              </a:rPr>
              <a:t>Compatible with more than 200 solutions</a:t>
            </a: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en-US" sz="1000" b="1" dirty="0">
              <a:solidFill>
                <a:srgbClr val="005596"/>
              </a:solidFill>
              <a:latin typeface="Verdana" pitchFamily="34" charset="0"/>
              <a:ea typeface="Verdana" pitchFamily="34" charset="0"/>
              <a:cs typeface="Verdana" pitchFamily="34" charset="0"/>
            </a:endParaRPr>
          </a:p>
          <a:p>
            <a:pPr algn="ctr" defTabSz="457189">
              <a:defRPr/>
            </a:pPr>
            <a:r>
              <a:rPr lang="en-US" sz="1000" b="1" dirty="0">
                <a:solidFill>
                  <a:srgbClr val="005596"/>
                </a:solidFill>
                <a:latin typeface="Verdana" pitchFamily="34" charset="0"/>
                <a:ea typeface="Verdana" pitchFamily="34" charset="0"/>
                <a:cs typeface="Verdana" pitchFamily="34" charset="0"/>
              </a:rPr>
              <a:t>Extensive API</a:t>
            </a:r>
            <a:endParaRPr lang="cs-CZ" sz="1000" b="1" dirty="0">
              <a:solidFill>
                <a:srgbClr val="005596"/>
              </a:solidFill>
              <a:latin typeface="Verdana" pitchFamily="34" charset="0"/>
              <a:ea typeface="Verdana" pitchFamily="34" charset="0"/>
              <a:cs typeface="Verdana" pitchFamily="34" charset="0"/>
            </a:endParaRPr>
          </a:p>
        </p:txBody>
      </p:sp>
      <p:pic>
        <p:nvPicPr>
          <p:cNvPr id="6" name="Obrázek 5" descr="Obsah obrázku hodiny, metr&#10;&#10;Popis byl vytvořen automaticky">
            <a:extLst>
              <a:ext uri="{FF2B5EF4-FFF2-40B4-BE49-F238E27FC236}">
                <a16:creationId xmlns:a16="http://schemas.microsoft.com/office/drawing/2014/main" id="{87519C9C-BB9B-42FB-B7D4-DDE86BDC0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303" y="2067316"/>
            <a:ext cx="399544" cy="77197"/>
          </a:xfrm>
          <a:prstGeom prst="rect">
            <a:avLst/>
          </a:prstGeom>
        </p:spPr>
      </p:pic>
      <p:pic>
        <p:nvPicPr>
          <p:cNvPr id="26" name="Obrázek 25" descr="Obsah obrázku talíř&#10;&#10;Popis byl vytvořen automaticky">
            <a:extLst>
              <a:ext uri="{FF2B5EF4-FFF2-40B4-BE49-F238E27FC236}">
                <a16:creationId xmlns:a16="http://schemas.microsoft.com/office/drawing/2014/main" id="{A6B2040C-6E1B-47D9-BF2C-8DEE17352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155" y="3402691"/>
            <a:ext cx="399544" cy="211734"/>
          </a:xfrm>
          <a:prstGeom prst="rect">
            <a:avLst/>
          </a:prstGeom>
        </p:spPr>
      </p:pic>
      <p:pic>
        <p:nvPicPr>
          <p:cNvPr id="28" name="Obrázek 27" descr="Obsah obrázku kreslení&#10;&#10;Popis byl vytvořen automaticky">
            <a:extLst>
              <a:ext uri="{FF2B5EF4-FFF2-40B4-BE49-F238E27FC236}">
                <a16:creationId xmlns:a16="http://schemas.microsoft.com/office/drawing/2014/main" id="{05CBC284-D5B5-45D1-B8F2-6736216485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082" y="1127466"/>
            <a:ext cx="432000" cy="95672"/>
          </a:xfrm>
          <a:prstGeom prst="rect">
            <a:avLst/>
          </a:prstGeom>
        </p:spPr>
      </p:pic>
      <p:pic>
        <p:nvPicPr>
          <p:cNvPr id="30" name="Obrázek 29">
            <a:extLst>
              <a:ext uri="{FF2B5EF4-FFF2-40B4-BE49-F238E27FC236}">
                <a16:creationId xmlns:a16="http://schemas.microsoft.com/office/drawing/2014/main" id="{6EAE5867-93CB-40DB-9BFC-DB6B6FB337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4959" y="1499627"/>
            <a:ext cx="468000" cy="67889"/>
          </a:xfrm>
          <a:prstGeom prst="rect">
            <a:avLst/>
          </a:prstGeom>
        </p:spPr>
      </p:pic>
      <p:pic>
        <p:nvPicPr>
          <p:cNvPr id="32" name="Obrázek 31">
            <a:extLst>
              <a:ext uri="{FF2B5EF4-FFF2-40B4-BE49-F238E27FC236}">
                <a16:creationId xmlns:a16="http://schemas.microsoft.com/office/drawing/2014/main" id="{19D49721-691D-4C46-ADAA-BD0C7B4E07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6033" y="2088472"/>
            <a:ext cx="468000" cy="55802"/>
          </a:xfrm>
          <a:prstGeom prst="rect">
            <a:avLst/>
          </a:prstGeom>
        </p:spPr>
      </p:pic>
      <p:pic>
        <p:nvPicPr>
          <p:cNvPr id="34" name="Obrázek 33" descr="Obsah obrázku objekt, hodiny&#10;&#10;Popis byl vytvořen automaticky">
            <a:extLst>
              <a:ext uri="{FF2B5EF4-FFF2-40B4-BE49-F238E27FC236}">
                <a16:creationId xmlns:a16="http://schemas.microsoft.com/office/drawing/2014/main" id="{A8DD17D1-C7AD-4562-89ED-E554CC44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1529" y="3983937"/>
            <a:ext cx="396000" cy="117987"/>
          </a:xfrm>
          <a:prstGeom prst="rect">
            <a:avLst/>
          </a:prstGeom>
        </p:spPr>
      </p:pic>
      <p:pic>
        <p:nvPicPr>
          <p:cNvPr id="36" name="Obrázek 35">
            <a:extLst>
              <a:ext uri="{FF2B5EF4-FFF2-40B4-BE49-F238E27FC236}">
                <a16:creationId xmlns:a16="http://schemas.microsoft.com/office/drawing/2014/main" id="{7799162F-F994-4958-9D4F-FCB16A4195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3571" y="1312560"/>
            <a:ext cx="360000" cy="311757"/>
          </a:xfrm>
          <a:prstGeom prst="rect">
            <a:avLst/>
          </a:prstGeom>
        </p:spPr>
      </p:pic>
      <p:pic>
        <p:nvPicPr>
          <p:cNvPr id="38" name="Obrázek 37" descr="Obsah obrázku podepsat, talíř, kreslení, hodiny&#10;&#10;Popis byl vytvořen automaticky">
            <a:extLst>
              <a:ext uri="{FF2B5EF4-FFF2-40B4-BE49-F238E27FC236}">
                <a16:creationId xmlns:a16="http://schemas.microsoft.com/office/drawing/2014/main" id="{650B3184-7B08-4448-9662-FCCE1C3898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4468" y="2813196"/>
            <a:ext cx="252000" cy="230236"/>
          </a:xfrm>
          <a:prstGeom prst="rect">
            <a:avLst/>
          </a:prstGeom>
        </p:spPr>
      </p:pic>
      <p:pic>
        <p:nvPicPr>
          <p:cNvPr id="40" name="Obrázek 39" descr="Obsah obrázku podepsat, kreslení&#10;&#10;Popis byl vytvořen automaticky">
            <a:extLst>
              <a:ext uri="{FF2B5EF4-FFF2-40B4-BE49-F238E27FC236}">
                <a16:creationId xmlns:a16="http://schemas.microsoft.com/office/drawing/2014/main" id="{59C871CA-4A2D-41B5-A88D-F9E964AEC9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74760" y="2630933"/>
            <a:ext cx="360000" cy="300000"/>
          </a:xfrm>
          <a:prstGeom prst="rect">
            <a:avLst/>
          </a:prstGeom>
        </p:spPr>
      </p:pic>
      <p:pic>
        <p:nvPicPr>
          <p:cNvPr id="46" name="Obrázek 45" descr="Obsah obrázku hodiny&#10;&#10;Popis byl vytvořen automaticky">
            <a:extLst>
              <a:ext uri="{FF2B5EF4-FFF2-40B4-BE49-F238E27FC236}">
                <a16:creationId xmlns:a16="http://schemas.microsoft.com/office/drawing/2014/main" id="{2BEC594B-0CE3-4C4C-B455-E5C1D91CC1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0464" y="1897105"/>
            <a:ext cx="333556" cy="104371"/>
          </a:xfrm>
          <a:prstGeom prst="rect">
            <a:avLst/>
          </a:prstGeom>
        </p:spPr>
      </p:pic>
      <p:pic>
        <p:nvPicPr>
          <p:cNvPr id="48" name="Obrázek 47">
            <a:extLst>
              <a:ext uri="{FF2B5EF4-FFF2-40B4-BE49-F238E27FC236}">
                <a16:creationId xmlns:a16="http://schemas.microsoft.com/office/drawing/2014/main" id="{4D9575AD-F727-4DC5-99E5-D2DF08C6F5E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6581" y="897932"/>
            <a:ext cx="455419" cy="455419"/>
          </a:xfrm>
          <a:prstGeom prst="rect">
            <a:avLst/>
          </a:prstGeom>
        </p:spPr>
      </p:pic>
      <p:pic>
        <p:nvPicPr>
          <p:cNvPr id="1028" name="Picture 4" descr="Související obrázek">
            <a:extLst>
              <a:ext uri="{FF2B5EF4-FFF2-40B4-BE49-F238E27FC236}">
                <a16:creationId xmlns:a16="http://schemas.microsoft.com/office/drawing/2014/main" id="{AB798E92-6F2D-4B86-86DD-1F5DFB6C49E8}"/>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914" y="1689046"/>
            <a:ext cx="360000" cy="2195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ýsledek obrázku pro fibaro logo">
            <a:extLst>
              <a:ext uri="{FF2B5EF4-FFF2-40B4-BE49-F238E27FC236}">
                <a16:creationId xmlns:a16="http://schemas.microsoft.com/office/drawing/2014/main" id="{BFE4D6F7-7544-4863-BB2E-B5261D3ECD17}"/>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708" y="2128449"/>
            <a:ext cx="264085" cy="2880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ýsledek obrázku pro zennio logo">
            <a:extLst>
              <a:ext uri="{FF2B5EF4-FFF2-40B4-BE49-F238E27FC236}">
                <a16:creationId xmlns:a16="http://schemas.microsoft.com/office/drawing/2014/main" id="{34D0AFC8-1061-43D0-B984-549D6537ACD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9467" y="165868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ýsledek obrázku pro yealink logo">
            <a:extLst>
              <a:ext uri="{FF2B5EF4-FFF2-40B4-BE49-F238E27FC236}">
                <a16:creationId xmlns:a16="http://schemas.microsoft.com/office/drawing/2014/main" id="{A0CF8D48-9B93-4B79-8A3F-39F48EFF107B}"/>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832" y="2785964"/>
            <a:ext cx="396000" cy="99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uvisející obrázek">
            <a:extLst>
              <a:ext uri="{FF2B5EF4-FFF2-40B4-BE49-F238E27FC236}">
                <a16:creationId xmlns:a16="http://schemas.microsoft.com/office/drawing/2014/main" id="{186B9D01-B821-4A7A-8E3D-CB30CDD3144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14033" y="3354101"/>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ýsledek obrázku pro alcatel lucent logo">
            <a:extLst>
              <a:ext uri="{FF2B5EF4-FFF2-40B4-BE49-F238E27FC236}">
                <a16:creationId xmlns:a16="http://schemas.microsoft.com/office/drawing/2014/main" id="{34DC17FF-FDFA-4E04-877B-C95E3FB058E5}"/>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7571" y="2884964"/>
            <a:ext cx="432000" cy="1503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Výsledek obrázku pro brivo logo">
            <a:extLst>
              <a:ext uri="{FF2B5EF4-FFF2-40B4-BE49-F238E27FC236}">
                <a16:creationId xmlns:a16="http://schemas.microsoft.com/office/drawing/2014/main" id="{0270B059-E1C6-4D95-A42F-879C07ACA9A1}"/>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4863" y="3859397"/>
            <a:ext cx="396000" cy="28031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Výsledek obrázku pro digifort logo">
            <a:extLst>
              <a:ext uri="{FF2B5EF4-FFF2-40B4-BE49-F238E27FC236}">
                <a16:creationId xmlns:a16="http://schemas.microsoft.com/office/drawing/2014/main" id="{57CFF2E0-57C3-4AAC-BEC5-3A5230BD8DFB}"/>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6167" y="2268820"/>
            <a:ext cx="540000" cy="30280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3C0CAB53-23B8-4F65-B9C4-AD4CC3672E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21379" y="3435738"/>
            <a:ext cx="396000" cy="75363"/>
          </a:xfrm>
          <a:prstGeom prst="rect">
            <a:avLst/>
          </a:prstGeom>
        </p:spPr>
      </p:pic>
      <p:pic>
        <p:nvPicPr>
          <p:cNvPr id="14" name="Obrázek 13">
            <a:extLst>
              <a:ext uri="{FF2B5EF4-FFF2-40B4-BE49-F238E27FC236}">
                <a16:creationId xmlns:a16="http://schemas.microsoft.com/office/drawing/2014/main" id="{96A21878-0C02-4E83-BE68-D71048F9FD5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70546" y="3478508"/>
            <a:ext cx="354855" cy="43200"/>
          </a:xfrm>
          <a:prstGeom prst="rect">
            <a:avLst/>
          </a:prstGeom>
        </p:spPr>
      </p:pic>
      <p:pic>
        <p:nvPicPr>
          <p:cNvPr id="42" name="Picture 2" descr="VÃ½sledok vyhÄ¾adÃ¡vania obrÃ¡zkov pre dopyt yardi logo">
            <a:extLst>
              <a:ext uri="{FF2B5EF4-FFF2-40B4-BE49-F238E27FC236}">
                <a16:creationId xmlns:a16="http://schemas.microsoft.com/office/drawing/2014/main" id="{3B9A5973-7E6F-41DD-BA45-E2386D8368F5}"/>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8264" b="22209"/>
          <a:stretch/>
        </p:blipFill>
        <p:spPr bwMode="auto">
          <a:xfrm>
            <a:off x="3254748" y="4344714"/>
            <a:ext cx="468000" cy="1547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uvisející obrázek">
            <a:extLst>
              <a:ext uri="{FF2B5EF4-FFF2-40B4-BE49-F238E27FC236}">
                <a16:creationId xmlns:a16="http://schemas.microsoft.com/office/drawing/2014/main" id="{BC2CE763-6825-469C-8541-D47E4ECF79C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84914" y="4381422"/>
            <a:ext cx="396000" cy="958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ýsledek obrázku pro carson 2n">
            <a:extLst>
              <a:ext uri="{FF2B5EF4-FFF2-40B4-BE49-F238E27FC236}">
                <a16:creationId xmlns:a16="http://schemas.microsoft.com/office/drawing/2014/main" id="{20BC85DB-5818-4991-8D80-6FEA6382F7B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63875" y="3780175"/>
            <a:ext cx="369789" cy="105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realpage property management">
            <a:extLst>
              <a:ext uri="{FF2B5EF4-FFF2-40B4-BE49-F238E27FC236}">
                <a16:creationId xmlns:a16="http://schemas.microsoft.com/office/drawing/2014/main" id="{C9E45814-1B98-4DD5-B537-6F4088FE244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04362" y="3735302"/>
            <a:ext cx="462572" cy="1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23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t>Main</a:t>
            </a:r>
            <a:r>
              <a:rPr lang="cs-CZ" cap="none" dirty="0"/>
              <a:t> </a:t>
            </a:r>
            <a:r>
              <a:rPr lang="cs-CZ" cap="none" dirty="0" err="1"/>
              <a:t>units</a:t>
            </a:r>
            <a:r>
              <a:rPr lang="cs-CZ" cap="none" dirty="0"/>
              <a:t> </a:t>
            </a:r>
            <a:endParaRPr lang="en-US" cap="none" dirty="0"/>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3667893" y="1854200"/>
            <a:ext cx="1692275" cy="2641600"/>
            <a:chOff x="3624262" y="1825625"/>
            <a:chExt cx="1692275" cy="2641600"/>
          </a:xfrm>
        </p:grpSpPr>
        <p:sp>
          <p:nvSpPr>
            <p:cNvPr id="30" name="Obdélník 29">
              <a:extLst>
                <a:ext uri="{FF2B5EF4-FFF2-40B4-BE49-F238E27FC236}">
                  <a16:creationId xmlns:a16="http://schemas.microsoft.com/office/drawing/2014/main" id="{5E37F217-C8B5-4C64-852D-5D2D0C64C78A}"/>
                </a:ext>
              </a:extLst>
            </p:cNvPr>
            <p:cNvSpPr/>
            <p:nvPr/>
          </p:nvSpPr>
          <p:spPr bwMode="auto">
            <a:xfrm>
              <a:off x="3784600" y="1825625"/>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Zástupný symbol pro text 13">
              <a:extLst>
                <a:ext uri="{FF2B5EF4-FFF2-40B4-BE49-F238E27FC236}">
                  <a16:creationId xmlns:a16="http://schemas.microsoft.com/office/drawing/2014/main" id="{980CC2A4-7B28-45B3-B2D5-370C56AE9A11}"/>
                </a:ext>
              </a:extLst>
            </p:cNvPr>
            <p:cNvSpPr txBox="1">
              <a:spLocks/>
            </p:cNvSpPr>
            <p:nvPr/>
          </p:nvSpPr>
          <p:spPr bwMode="auto">
            <a:xfrm>
              <a:off x="3624262"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2N</a:t>
              </a:r>
              <a:r>
                <a:rPr lang="cs-CZ" sz="1000" baseline="30000" dirty="0">
                  <a:solidFill>
                    <a:srgbClr val="2C2C2C"/>
                  </a:solidFill>
                  <a:latin typeface="Verdana" pitchFamily="34" charset="0"/>
                </a:rPr>
                <a:t>®</a:t>
              </a:r>
              <a:r>
                <a:rPr lang="cs-CZ" sz="1000" dirty="0">
                  <a:solidFill>
                    <a:srgbClr val="2C2C2C"/>
                  </a:solidFill>
                  <a:latin typeface="Verdana" pitchFamily="34" charset="0"/>
                </a:rPr>
                <a:t> IP Base</a:t>
              </a:r>
            </a:p>
            <a:p>
              <a:pPr indent="-342900" algn="ctr" eaLnBrk="0" hangingPunct="0">
                <a:buFont typeface="Arial" charset="0"/>
                <a:buNone/>
              </a:pPr>
              <a:endParaRPr lang="cs-CZ" sz="8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9156111CB</a:t>
              </a:r>
            </a:p>
          </p:txBody>
        </p:sp>
      </p:grpSp>
      <p:pic>
        <p:nvPicPr>
          <p:cNvPr id="3" name="Obrázek 2" descr="Obsah obrázku černá, vsedě, podepsat, monitor&#10;&#10;Popis byl vytvořen automaticky">
            <a:extLst>
              <a:ext uri="{FF2B5EF4-FFF2-40B4-BE49-F238E27FC236}">
                <a16:creationId xmlns:a16="http://schemas.microsoft.com/office/drawing/2014/main" id="{BFC91690-8B63-4C23-9A61-AE85AAF7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910" y="1959981"/>
            <a:ext cx="702240" cy="1368000"/>
          </a:xfrm>
          <a:prstGeom prst="rect">
            <a:avLst/>
          </a:prstGeom>
        </p:spPr>
      </p:pic>
    </p:spTree>
    <p:extLst>
      <p:ext uri="{BB962C8B-B14F-4D97-AF65-F5344CB8AC3E}">
        <p14:creationId xmlns:p14="http://schemas.microsoft.com/office/powerpoint/2010/main" val="5763920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1338263" y="1825625"/>
            <a:ext cx="6461125" cy="2643188"/>
            <a:chOff x="1338263" y="1825625"/>
            <a:chExt cx="6461125" cy="2643188"/>
          </a:xfrm>
        </p:grpSpPr>
        <p:grpSp>
          <p:nvGrpSpPr>
            <p:cNvPr id="19" name="Skupina 18">
              <a:extLst>
                <a:ext uri="{FF2B5EF4-FFF2-40B4-BE49-F238E27FC236}">
                  <a16:creationId xmlns:a16="http://schemas.microsoft.com/office/drawing/2014/main" id="{D6D4C990-1EB0-4EE2-BCF1-64D5A023BCB4}"/>
                </a:ext>
              </a:extLst>
            </p:cNvPr>
            <p:cNvGrpSpPr>
              <a:grpSpLocks/>
            </p:cNvGrpSpPr>
            <p:nvPr/>
          </p:nvGrpSpPr>
          <p:grpSpPr bwMode="auto">
            <a:xfrm>
              <a:off x="1552575" y="1825625"/>
              <a:ext cx="5795963" cy="1579563"/>
              <a:chOff x="958001" y="1616075"/>
              <a:chExt cx="5798113" cy="1579563"/>
            </a:xfrm>
          </p:grpSpPr>
          <p:sp>
            <p:nvSpPr>
              <p:cNvPr id="26" name="Obdélník 25">
                <a:extLst>
                  <a:ext uri="{FF2B5EF4-FFF2-40B4-BE49-F238E27FC236}">
                    <a16:creationId xmlns:a16="http://schemas.microsoft.com/office/drawing/2014/main" id="{4F2A4D3E-9863-47A7-8B2B-B3B4E460FF99}"/>
                  </a:ext>
                </a:extLst>
              </p:cNvPr>
              <p:cNvSpPr/>
              <p:nvPr/>
            </p:nvSpPr>
            <p:spPr>
              <a:xfrm>
                <a:off x="958001" y="1616075"/>
                <a:ext cx="1370521"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bdélník 29">
                <a:extLst>
                  <a:ext uri="{FF2B5EF4-FFF2-40B4-BE49-F238E27FC236}">
                    <a16:creationId xmlns:a16="http://schemas.microsoft.com/office/drawing/2014/main" id="{5E37F217-C8B5-4C64-852D-5D2D0C64C78A}"/>
                  </a:ext>
                </a:extLst>
              </p:cNvPr>
              <p:cNvSpPr/>
              <p:nvPr/>
            </p:nvSpPr>
            <p:spPr>
              <a:xfrm>
                <a:off x="3190854"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bdélník 31">
                <a:extLst>
                  <a:ext uri="{FF2B5EF4-FFF2-40B4-BE49-F238E27FC236}">
                    <a16:creationId xmlns:a16="http://schemas.microsoft.com/office/drawing/2014/main" id="{AE79362A-258C-4462-9813-019E41D03526}"/>
                  </a:ext>
                </a:extLst>
              </p:cNvPr>
              <p:cNvSpPr/>
              <p:nvPr/>
            </p:nvSpPr>
            <p:spPr>
              <a:xfrm>
                <a:off x="5384005"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Zástupný symbol pro text 13">
              <a:extLst>
                <a:ext uri="{FF2B5EF4-FFF2-40B4-BE49-F238E27FC236}">
                  <a16:creationId xmlns:a16="http://schemas.microsoft.com/office/drawing/2014/main" id="{980CC2A4-7B28-45B3-B2D5-370C56AE9A11}"/>
                </a:ext>
              </a:extLst>
            </p:cNvPr>
            <p:cNvSpPr txBox="1">
              <a:spLocks/>
            </p:cNvSpPr>
            <p:nvPr/>
          </p:nvSpPr>
          <p:spPr bwMode="auto">
            <a:xfrm>
              <a:off x="1338263"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Installation</a:t>
              </a:r>
              <a:r>
                <a:rPr lang="cs-CZ" sz="1000" dirty="0">
                  <a:solidFill>
                    <a:srgbClr val="2C2C2C"/>
                  </a:solidFill>
                  <a:latin typeface="Verdana" pitchFamily="34" charset="0"/>
                </a:rPr>
                <a:t> Plate </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9156020</a:t>
              </a:r>
            </a:p>
          </p:txBody>
        </p:sp>
        <p:sp>
          <p:nvSpPr>
            <p:cNvPr id="21" name="Zástupný symbol pro text 13">
              <a:extLst>
                <a:ext uri="{FF2B5EF4-FFF2-40B4-BE49-F238E27FC236}">
                  <a16:creationId xmlns:a16="http://schemas.microsoft.com/office/drawing/2014/main" id="{1D4BBC9C-7445-45D1-BE89-A208D09443F6}"/>
                </a:ext>
              </a:extLst>
            </p:cNvPr>
            <p:cNvSpPr txBox="1">
              <a:spLocks/>
            </p:cNvSpPr>
            <p:nvPr/>
          </p:nvSpPr>
          <p:spPr bwMode="auto">
            <a:xfrm>
              <a:off x="3321050" y="3548063"/>
              <a:ext cx="2235200"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125 kHz RFID Card Reader</a:t>
              </a:r>
              <a:endParaRPr lang="cs-CZ"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9156030</a:t>
              </a:r>
            </a:p>
          </p:txBody>
        </p:sp>
        <p:sp>
          <p:nvSpPr>
            <p:cNvPr id="22" name="Zástupný symbol pro text 13">
              <a:extLst>
                <a:ext uri="{FF2B5EF4-FFF2-40B4-BE49-F238E27FC236}">
                  <a16:creationId xmlns:a16="http://schemas.microsoft.com/office/drawing/2014/main" id="{879E1EB9-C72A-47AA-A70F-48545BED17BE}"/>
                </a:ext>
              </a:extLst>
            </p:cNvPr>
            <p:cNvSpPr txBox="1">
              <a:spLocks/>
            </p:cNvSpPr>
            <p:nvPr/>
          </p:nvSpPr>
          <p:spPr bwMode="auto">
            <a:xfrm>
              <a:off x="5564188" y="3549650"/>
              <a:ext cx="2235200" cy="919163"/>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13.56 MHz RFID Card Reader</a:t>
              </a:r>
              <a:r>
                <a:rPr lang="cs-CZ" sz="1000" dirty="0">
                  <a:solidFill>
                    <a:srgbClr val="2C2C2C"/>
                  </a:solidFill>
                  <a:latin typeface="Verdana" pitchFamily="34" charset="0"/>
                </a:rPr>
                <a:t> </a:t>
              </a: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9156031</a:t>
              </a:r>
            </a:p>
          </p:txBody>
        </p:sp>
        <p:pic>
          <p:nvPicPr>
            <p:cNvPr id="23" name="Picture 2" descr="https://www.2n.cz/en_GB/documents/22902/623072/9156020_+backplate_475x290.png/ebf66ddd-5bf5-42b8-ad60-d449a6ce8de8?t=1488970621500">
              <a:extLst>
                <a:ext uri="{FF2B5EF4-FFF2-40B4-BE49-F238E27FC236}">
                  <a16:creationId xmlns:a16="http://schemas.microsoft.com/office/drawing/2014/main" id="{2D130440-3C6B-4E6D-A8D8-2268A5F5EA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8402" r="21959"/>
            <a:stretch>
              <a:fillRect/>
            </a:stretch>
          </p:blipFill>
          <p:spPr bwMode="auto">
            <a:xfrm>
              <a:off x="1444625" y="1825625"/>
              <a:ext cx="1477963" cy="1512982"/>
            </a:xfrm>
            <a:prstGeom prst="rect">
              <a:avLst/>
            </a:prstGeom>
            <a:noFill/>
          </p:spPr>
        </p:pic>
        <p:pic>
          <p:nvPicPr>
            <p:cNvPr id="24" name="Picture 4" descr="https://www.2n.cz/en_GB/documents/22902/529503/9156030_125+kHz_reader_475x290.png/2e911be3-0bd3-4ad2-8a19-62616db572f0?t=1484298902220">
              <a:extLst>
                <a:ext uri="{FF2B5EF4-FFF2-40B4-BE49-F238E27FC236}">
                  <a16:creationId xmlns:a16="http://schemas.microsoft.com/office/drawing/2014/main" id="{9D4048CA-C4ED-4E67-B97C-AED707668E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2810" r="22848"/>
            <a:stretch>
              <a:fillRect/>
            </a:stretch>
          </p:blipFill>
          <p:spPr bwMode="auto">
            <a:xfrm>
              <a:off x="3784600" y="1864210"/>
              <a:ext cx="1371600" cy="1540978"/>
            </a:xfrm>
            <a:prstGeom prst="rect">
              <a:avLst/>
            </a:prstGeom>
            <a:noFill/>
          </p:spPr>
        </p:pic>
        <p:pic>
          <p:nvPicPr>
            <p:cNvPr id="25" name="Picture 6" descr="https://www.2n.cz/en_GB/documents/22902/623072/9156031_13.56MHz_reader_475x290.png/12c9fbfd-0ac0-4574-b47f-11b53e2deaf2?t=1488819357126">
              <a:extLst>
                <a:ext uri="{FF2B5EF4-FFF2-40B4-BE49-F238E27FC236}">
                  <a16:creationId xmlns:a16="http://schemas.microsoft.com/office/drawing/2014/main" id="{368BB7F7-FFB9-4523-B504-D9FB68DD5F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0519" r="25133"/>
            <a:stretch>
              <a:fillRect/>
            </a:stretch>
          </p:blipFill>
          <p:spPr bwMode="auto">
            <a:xfrm>
              <a:off x="5976938" y="1864210"/>
              <a:ext cx="1371600" cy="1540800"/>
            </a:xfrm>
            <a:prstGeom prst="rect">
              <a:avLst/>
            </a:prstGeom>
            <a:noFill/>
          </p:spPr>
        </p:pic>
      </p:grpSp>
    </p:spTree>
    <p:extLst>
      <p:ext uri="{BB962C8B-B14F-4D97-AF65-F5344CB8AC3E}">
        <p14:creationId xmlns:p14="http://schemas.microsoft.com/office/powerpoint/2010/main" val="39276041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xfrm>
            <a:off x="306386" y="1471613"/>
            <a:ext cx="5223265" cy="2895600"/>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err="1">
                <a:solidFill>
                  <a:srgbClr val="2C2C2C"/>
                </a:solidFill>
              </a:rPr>
              <a:t>Signalling</a:t>
            </a:r>
            <a:r>
              <a:rPr lang="en-US" sz="1100" b="1" dirty="0">
                <a:solidFill>
                  <a:srgbClr val="2C2C2C"/>
                </a:solidFill>
              </a:rPr>
              <a:t>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1 built-in microphone, Speaker 2W</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Camera (optional) Resolution</a:t>
            </a:r>
            <a:r>
              <a:rPr lang="cs-CZ" sz="1100" b="1" dirty="0">
                <a:solidFill>
                  <a:srgbClr val="2C2C2C"/>
                </a:solidFill>
              </a:rPr>
              <a:t>:</a:t>
            </a:r>
            <a:r>
              <a:rPr lang="en-US" sz="1100" dirty="0">
                <a:solidFill>
                  <a:srgbClr val="2C2C2C"/>
                </a:solidFill>
              </a:rPr>
              <a:t> JPEG 1280 x 960px</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Viewing angle </a:t>
            </a:r>
            <a:r>
              <a:rPr lang="en-US" sz="1100" dirty="0">
                <a:solidFill>
                  <a:srgbClr val="2C2C2C"/>
                </a:solidFill>
              </a:rPr>
              <a:t>1</a:t>
            </a:r>
            <a:r>
              <a:rPr lang="cs-CZ" sz="1100" dirty="0">
                <a:solidFill>
                  <a:srgbClr val="2C2C2C"/>
                </a:solidFill>
              </a:rPr>
              <a:t>35</a:t>
            </a:r>
            <a:r>
              <a:rPr lang="en-US" sz="1100" dirty="0">
                <a:solidFill>
                  <a:srgbClr val="2C2C2C"/>
                </a:solidFill>
              </a:rPr>
              <a:t>° (H), </a:t>
            </a:r>
            <a:r>
              <a:rPr lang="cs-CZ" sz="1100" dirty="0">
                <a:solidFill>
                  <a:srgbClr val="2C2C2C"/>
                </a:solidFill>
              </a:rPr>
              <a:t>109</a:t>
            </a:r>
            <a:r>
              <a:rPr lang="en-US" sz="1100" dirty="0">
                <a:solidFill>
                  <a:srgbClr val="2C2C2C"/>
                </a:solidFill>
              </a:rPr>
              <a:t>° (V)</a:t>
            </a:r>
            <a:endParaRPr lang="cs-CZ" sz="1100" dirty="0">
              <a:solidFill>
                <a:srgbClr val="2C2C2C"/>
              </a:solidFill>
            </a:endParaRPr>
          </a:p>
          <a:p>
            <a:pPr marL="285750" indent="-285750">
              <a:lnSpc>
                <a:spcPts val="2000"/>
              </a:lnSpc>
              <a:buFont typeface="Arial" panose="020B0604020202020204" pitchFamily="34" charset="0"/>
              <a:buChar char="•"/>
            </a:pPr>
            <a:r>
              <a:rPr lang="cs-CZ" sz="1100" b="1" dirty="0">
                <a:solidFill>
                  <a:srgbClr val="2C2C2C"/>
                </a:solidFill>
              </a:rPr>
              <a:t>Audio stream:</a:t>
            </a:r>
            <a:r>
              <a:rPr lang="en-US" sz="1100" dirty="0">
                <a:solidFill>
                  <a:srgbClr val="2C2C2C"/>
                </a:solidFill>
              </a:rPr>
              <a:t> </a:t>
            </a:r>
            <a:r>
              <a:rPr lang="cs-CZ" sz="1100" dirty="0" err="1">
                <a:solidFill>
                  <a:srgbClr val="2C2C2C"/>
                </a:solidFill>
              </a:rPr>
              <a:t>Codecs</a:t>
            </a:r>
            <a:r>
              <a:rPr lang="cs-CZ" sz="1100" dirty="0">
                <a:solidFill>
                  <a:srgbClr val="2C2C2C"/>
                </a:solidFill>
              </a:rPr>
              <a:t> </a:t>
            </a:r>
            <a:r>
              <a:rPr lang="cs-CZ" sz="1100" dirty="0"/>
              <a:t>G.711, G.729, G.722, L16/16kHz</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Video stream</a:t>
            </a:r>
            <a:r>
              <a:rPr lang="cs-CZ" sz="1100" b="1" dirty="0">
                <a:solidFill>
                  <a:srgbClr val="2C2C2C"/>
                </a:solidFill>
              </a:rPr>
              <a:t>:</a:t>
            </a:r>
            <a:r>
              <a:rPr lang="en-US" sz="1100" dirty="0">
                <a:solidFill>
                  <a:srgbClr val="2C2C2C"/>
                </a:solidFill>
              </a:rPr>
              <a:t> Codecs H.263+, H.263, H.264</a:t>
            </a:r>
            <a:r>
              <a:rPr lang="cs-CZ" sz="1100" dirty="0">
                <a:solidFill>
                  <a:srgbClr val="2C2C2C"/>
                </a:solidFill>
              </a:rPr>
              <a:t> </a:t>
            </a:r>
            <a:r>
              <a:rPr lang="cs-CZ" sz="1100" dirty="0" err="1">
                <a:solidFill>
                  <a:srgbClr val="2C2C2C"/>
                </a:solidFill>
              </a:rPr>
              <a:t>only</a:t>
            </a:r>
            <a:r>
              <a:rPr lang="cs-CZ" sz="1100" dirty="0">
                <a:solidFill>
                  <a:srgbClr val="2C2C2C"/>
                </a:solidFill>
              </a:rPr>
              <a:t> </a:t>
            </a:r>
            <a:r>
              <a:rPr lang="cs-CZ" sz="1100" dirty="0" err="1">
                <a:solidFill>
                  <a:srgbClr val="2C2C2C"/>
                </a:solidFill>
              </a:rPr>
              <a:t>for</a:t>
            </a:r>
            <a:r>
              <a:rPr lang="cs-CZ" sz="1100" dirty="0">
                <a:solidFill>
                  <a:srgbClr val="2C2C2C"/>
                </a:solidFill>
              </a:rPr>
              <a:t> </a:t>
            </a:r>
            <a:r>
              <a:rPr lang="cs-CZ" sz="1100" dirty="0" err="1">
                <a:solidFill>
                  <a:srgbClr val="2C2C2C"/>
                </a:solidFill>
              </a:rPr>
              <a:t>VoIP</a:t>
            </a:r>
            <a:r>
              <a:rPr lang="cs-CZ" sz="1100" dirty="0">
                <a:solidFill>
                  <a:srgbClr val="2C2C2C"/>
                </a:solidFill>
              </a:rPr>
              <a:t> </a:t>
            </a:r>
            <a:r>
              <a:rPr lang="cs-CZ" sz="1100" dirty="0" err="1">
                <a:solidFill>
                  <a:srgbClr val="2C2C2C"/>
                </a:solidFill>
              </a:rPr>
              <a:t>calls</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cs-CZ" sz="1100" dirty="0">
                <a:solidFill>
                  <a:srgbClr val="2C2C2C"/>
                </a:solidFill>
              </a:rPr>
              <a:t>12 V/2 A DC</a:t>
            </a:r>
            <a:r>
              <a:rPr lang="en-US" sz="1100" dirty="0">
                <a:solidFill>
                  <a:srgbClr val="2C2C2C"/>
                </a:solidFill>
              </a:rPr>
              <a:t>, or PoE 802.3af (Class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12" name="Obrázek 11" descr="9156111CB_helios_ip_base_2_button_photo_front_hq.png">
            <a:extLst>
              <a:ext uri="{FF2B5EF4-FFF2-40B4-BE49-F238E27FC236}">
                <a16:creationId xmlns:a16="http://schemas.microsoft.com/office/drawing/2014/main" id="{CDA343A8-52B5-4191-BB70-B613235D1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747" y="591750"/>
            <a:ext cx="2031480" cy="3960000"/>
          </a:xfrm>
          <a:prstGeom prst="rect">
            <a:avLst/>
          </a:prstGeom>
        </p:spPr>
      </p:pic>
      <p:pic>
        <p:nvPicPr>
          <p:cNvPr id="13" name="Obrázek 12" descr="IP_IK.png">
            <a:extLst>
              <a:ext uri="{FF2B5EF4-FFF2-40B4-BE49-F238E27FC236}">
                <a16:creationId xmlns:a16="http://schemas.microsoft.com/office/drawing/2014/main" id="{91881AEC-9830-4F59-BD5C-AF38D2F7B6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965880" y="3414657"/>
            <a:ext cx="699715" cy="619748"/>
          </a:xfrm>
          <a:prstGeom prst="rect">
            <a:avLst/>
          </a:prstGeom>
        </p:spPr>
      </p:pic>
      <p:pic>
        <p:nvPicPr>
          <p:cNvPr id="14" name="Obrázek 13" descr="IP_IK.png">
            <a:extLst>
              <a:ext uri="{FF2B5EF4-FFF2-40B4-BE49-F238E27FC236}">
                <a16:creationId xmlns:a16="http://schemas.microsoft.com/office/drawing/2014/main" id="{2F36EFA1-5F48-44E2-944E-82559D0FF3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973323" y="2609539"/>
            <a:ext cx="683812" cy="619748"/>
          </a:xfrm>
          <a:prstGeom prst="rect">
            <a:avLst/>
          </a:prstGeom>
        </p:spPr>
      </p:pic>
    </p:spTree>
    <p:extLst>
      <p:ext uri="{BB962C8B-B14F-4D97-AF65-F5344CB8AC3E}">
        <p14:creationId xmlns:p14="http://schemas.microsoft.com/office/powerpoint/2010/main" val="21970985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bílá, podepsat, ulice, stojící&#10;&#10;Popis byl vytvořen automaticky">
            <a:extLst>
              <a:ext uri="{FF2B5EF4-FFF2-40B4-BE49-F238E27FC236}">
                <a16:creationId xmlns:a16="http://schemas.microsoft.com/office/drawing/2014/main" id="{7AD842BF-111C-4F55-9B82-036E34997D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4400"/>
          </a:xfrm>
          <a:prstGeom prst="rect">
            <a:avLst/>
          </a:prstGeom>
        </p:spPr>
      </p:pic>
      <p:sp>
        <p:nvSpPr>
          <p:cNvPr id="5" name="TextovéPole 4">
            <a:extLst>
              <a:ext uri="{FF2B5EF4-FFF2-40B4-BE49-F238E27FC236}">
                <a16:creationId xmlns:a16="http://schemas.microsoft.com/office/drawing/2014/main" id="{0395BE88-DA67-419D-B85B-5C88A95437D6}"/>
              </a:ext>
            </a:extLst>
          </p:cNvPr>
          <p:cNvSpPr txBox="1"/>
          <p:nvPr/>
        </p:nvSpPr>
        <p:spPr bwMode="auto">
          <a:xfrm>
            <a:off x="265472" y="1910671"/>
            <a:ext cx="5715000" cy="1261884"/>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a:t>
            </a:r>
            <a:r>
              <a:rPr lang="cs-CZ" cap="all" dirty="0" err="1">
                <a:solidFill>
                  <a:schemeClr val="bg1"/>
                </a:solidFill>
                <a:latin typeface="Verdana" panose="020B0604030504040204" pitchFamily="34" charset="0"/>
                <a:ea typeface="Verdana" panose="020B0604030504040204" pitchFamily="34" charset="0"/>
              </a:rPr>
              <a:t>uni</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err="1">
                <a:solidFill>
                  <a:schemeClr val="bg1"/>
                </a:solidFill>
                <a:latin typeface="Verdana" panose="020B0604030504040204" pitchFamily="34" charset="0"/>
                <a:ea typeface="Verdana" panose="020B0604030504040204" pitchFamily="34" charset="0"/>
              </a:rPr>
              <a:t>affor</a:t>
            </a:r>
            <a:r>
              <a:rPr lang="cs-CZ" sz="2000" b="1" cap="all" dirty="0">
                <a:solidFill>
                  <a:schemeClr val="bg1"/>
                </a:solidFill>
                <a:latin typeface="Verdana" panose="020B0604030504040204" pitchFamily="34" charset="0"/>
                <a:ea typeface="Verdana" panose="020B0604030504040204" pitchFamily="34" charset="0"/>
              </a:rPr>
              <a:t>D</a:t>
            </a:r>
            <a:r>
              <a:rPr lang="en-AU" sz="2000" b="1" cap="all" dirty="0">
                <a:solidFill>
                  <a:schemeClr val="bg1"/>
                </a:solidFill>
                <a:latin typeface="Verdana" panose="020B0604030504040204" pitchFamily="34" charset="0"/>
                <a:ea typeface="Verdana" panose="020B0604030504040204" pitchFamily="34" charset="0"/>
              </a:rPr>
              <a:t>able IP intercom </a:t>
            </a:r>
          </a:p>
          <a:p>
            <a:pPr algn="r"/>
            <a:r>
              <a:rPr lang="en-AU" sz="2000" b="1" cap="all" dirty="0">
                <a:solidFill>
                  <a:schemeClr val="bg1"/>
                </a:solidFill>
                <a:latin typeface="Verdana" panose="020B0604030504040204" pitchFamily="34" charset="0"/>
                <a:ea typeface="Verdana" panose="020B0604030504040204" pitchFamily="34" charset="0"/>
              </a:rPr>
              <a:t>Ideal as an info point</a:t>
            </a:r>
            <a:endParaRPr lang="en-AU"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27097516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1016689" y="1788600"/>
            <a:ext cx="4694499" cy="2554288"/>
          </a:xfrm>
        </p:spPr>
        <p:txBody>
          <a:bodyPr/>
          <a:lstStyle/>
          <a:p>
            <a:pPr>
              <a:lnSpc>
                <a:spcPct val="90000"/>
              </a:lnSpc>
              <a:defRPr/>
            </a:pPr>
            <a:r>
              <a:rPr lang="en-AU" sz="1800" kern="0" dirty="0">
                <a:solidFill>
                  <a:srgbClr val="000000"/>
                </a:solidFill>
              </a:rPr>
              <a:t>Affordable IP intercom</a:t>
            </a:r>
          </a:p>
          <a:p>
            <a:pPr marL="285750" indent="-195263">
              <a:spcBef>
                <a:spcPts val="1200"/>
              </a:spcBef>
              <a:buFont typeface="Arial" panose="020B0604020202020204" pitchFamily="34" charset="0"/>
              <a:buChar char="•"/>
              <a:defRPr/>
            </a:pPr>
            <a:r>
              <a:rPr lang="en-AU" sz="1100" dirty="0"/>
              <a:t>Ideal solution </a:t>
            </a:r>
            <a:r>
              <a:rPr lang="en-AU" sz="1100" b="1" dirty="0"/>
              <a:t>for communication</a:t>
            </a:r>
            <a:r>
              <a:rPr lang="en-AU" sz="1100" dirty="0"/>
              <a:t>, fits into </a:t>
            </a:r>
            <a:r>
              <a:rPr lang="en-AU" sz="1100" b="1" dirty="0"/>
              <a:t>back entrances </a:t>
            </a:r>
            <a:r>
              <a:rPr lang="en-AU" sz="1100" dirty="0"/>
              <a:t>of residential projects or as an </a:t>
            </a:r>
            <a:r>
              <a:rPr lang="en-AU" sz="1100" b="1" dirty="0"/>
              <a:t>info point</a:t>
            </a:r>
            <a:endParaRPr lang="en-AU" sz="1100" b="1" kern="0" dirty="0">
              <a:solidFill>
                <a:srgbClr val="000000"/>
              </a:solidFill>
            </a:endParaRPr>
          </a:p>
          <a:p>
            <a:pPr marL="285750" indent="-195263">
              <a:spcBef>
                <a:spcPts val="1200"/>
              </a:spcBef>
              <a:buFont typeface="Arial" panose="020B0604020202020204" pitchFamily="34" charset="0"/>
              <a:buChar char="•"/>
              <a:defRPr/>
            </a:pPr>
            <a:r>
              <a:rPr lang="en-AU" sz="1100" b="1" dirty="0"/>
              <a:t>Easy installation</a:t>
            </a:r>
            <a:r>
              <a:rPr lang="en-AU" sz="1100" dirty="0"/>
              <a:t>, both flush mount or surface</a:t>
            </a:r>
          </a:p>
          <a:p>
            <a:pPr marL="285750" indent="-195263">
              <a:spcBef>
                <a:spcPts val="1200"/>
              </a:spcBef>
              <a:buFont typeface="Arial" panose="020B0604020202020204" pitchFamily="34" charset="0"/>
              <a:buChar char="•"/>
              <a:defRPr/>
            </a:pPr>
            <a:r>
              <a:rPr lang="en-AU" sz="1100" b="1" dirty="0"/>
              <a:t>Build-in tamper switch </a:t>
            </a:r>
            <a:r>
              <a:rPr lang="en-AU" sz="1100" dirty="0"/>
              <a:t>to detect unauthorized removal from the wall</a:t>
            </a:r>
          </a:p>
          <a:p>
            <a:pPr marL="285750" indent="-195263">
              <a:spcBef>
                <a:spcPts val="1200"/>
              </a:spcBef>
              <a:buFont typeface="Arial" panose="020B0604020202020204" pitchFamily="34" charset="0"/>
              <a:buChar char="•"/>
              <a:defRPr/>
            </a:pPr>
            <a:r>
              <a:rPr lang="en-AU" sz="1100" b="1" dirty="0"/>
              <a:t>Visual signalization</a:t>
            </a:r>
            <a:endParaRPr lang="en-AU" sz="1100" dirty="0"/>
          </a:p>
          <a:p>
            <a:pPr marL="285750" indent="-195263">
              <a:spcBef>
                <a:spcPts val="1200"/>
              </a:spcBef>
              <a:buFont typeface="Arial" panose="020B0604020202020204" pitchFamily="34" charset="0"/>
              <a:buChar char="•"/>
              <a:defRPr/>
            </a:pPr>
            <a:r>
              <a:rPr lang="en-AU" sz="1100" b="1" dirty="0"/>
              <a:t>Integration</a:t>
            </a:r>
            <a:r>
              <a:rPr lang="en-AU" sz="1100" dirty="0"/>
              <a:t> with telephony systems and IP PBX </a:t>
            </a:r>
          </a:p>
          <a:p>
            <a:pPr marL="285750" indent="-285750">
              <a:lnSpc>
                <a:spcPts val="2000"/>
              </a:lnSpc>
              <a:buFont typeface="Arial" panose="020B0604020202020204" pitchFamily="34" charset="0"/>
              <a:buChar char="•"/>
              <a:defRPr/>
            </a:pPr>
            <a:endParaRPr lang="en-US" sz="1400" dirty="0"/>
          </a:p>
          <a:p>
            <a:pPr marL="285750" indent="-285750">
              <a:lnSpc>
                <a:spcPts val="2000"/>
              </a:lnSpc>
              <a:buFont typeface="Arial" panose="020B0604020202020204" pitchFamily="34" charset="0"/>
              <a:buChar char="•"/>
              <a:defRPr/>
            </a:pPr>
            <a:endParaRPr lang="en-US" sz="1400" b="1" kern="0" dirty="0">
              <a:solidFill>
                <a:srgbClr val="000000"/>
              </a:solidFill>
            </a:endParaRPr>
          </a:p>
          <a:p>
            <a:pPr marL="285750" indent="-285750">
              <a:lnSpc>
                <a:spcPts val="2000"/>
              </a:lnSpc>
              <a:buFont typeface="Arial" panose="020B0604020202020204" pitchFamily="34" charset="0"/>
              <a:buChar char="•"/>
              <a:defRPr/>
            </a:pPr>
            <a:endParaRPr lang="cs-CZ" sz="1400" b="1" dirty="0"/>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pic>
        <p:nvPicPr>
          <p:cNvPr id="3" name="Obrázek 2" descr="Obsah obrázku elektronika&#10;&#10;Popis byl vytvořen automaticky">
            <a:extLst>
              <a:ext uri="{FF2B5EF4-FFF2-40B4-BE49-F238E27FC236}">
                <a16:creationId xmlns:a16="http://schemas.microsoft.com/office/drawing/2014/main" id="{F5643C4D-6742-4D6F-BF22-758E06295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188" y="870126"/>
            <a:ext cx="2520000" cy="3230386"/>
          </a:xfrm>
          <a:prstGeom prst="rect">
            <a:avLst/>
          </a:prstGeom>
        </p:spPr>
      </p:pic>
      <p:pic>
        <p:nvPicPr>
          <p:cNvPr id="4" name="Obrázek 3" descr="Obsah obrázku bílá&#10;&#10;Popis byl vytvořen automaticky">
            <a:extLst>
              <a:ext uri="{FF2B5EF4-FFF2-40B4-BE49-F238E27FC236}">
                <a16:creationId xmlns:a16="http://schemas.microsoft.com/office/drawing/2014/main" id="{8E1A9EEA-7716-4D8F-BE5A-06AFF799B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91" y="2215319"/>
            <a:ext cx="540000" cy="540000"/>
          </a:xfrm>
          <a:prstGeom prst="rect">
            <a:avLst/>
          </a:prstGeom>
        </p:spPr>
      </p:pic>
      <p:pic>
        <p:nvPicPr>
          <p:cNvPr id="10" name="Obrázek 9">
            <a:extLst>
              <a:ext uri="{FF2B5EF4-FFF2-40B4-BE49-F238E27FC236}">
                <a16:creationId xmlns:a16="http://schemas.microsoft.com/office/drawing/2014/main" id="{11F6D938-D59B-4E23-8F91-C50BE500F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91" y="2993061"/>
            <a:ext cx="540000" cy="540000"/>
          </a:xfrm>
          <a:prstGeom prst="rect">
            <a:avLst/>
          </a:prstGeom>
        </p:spPr>
      </p:pic>
      <p:sp>
        <p:nvSpPr>
          <p:cNvPr id="7" name="TextovéPole 6">
            <a:extLst>
              <a:ext uri="{FF2B5EF4-FFF2-40B4-BE49-F238E27FC236}">
                <a16:creationId xmlns:a16="http://schemas.microsoft.com/office/drawing/2014/main" id="{96EAFB04-D35A-4918-AFE1-BD66B29761B8}"/>
              </a:ext>
            </a:extLst>
          </p:cNvPr>
          <p:cNvSpPr txBox="1"/>
          <p:nvPr/>
        </p:nvSpPr>
        <p:spPr bwMode="auto">
          <a:xfrm>
            <a:off x="298198" y="2687735"/>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Info</a:t>
            </a:r>
            <a:r>
              <a:rPr lang="cs-CZ" sz="500" dirty="0">
                <a:solidFill>
                  <a:schemeClr val="tx1">
                    <a:lumMod val="50000"/>
                  </a:schemeClr>
                </a:solidFill>
                <a:latin typeface="Verdana" pitchFamily="34" charset="0"/>
              </a:rPr>
              <a:t> point</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8" name="TextovéPole 7">
            <a:extLst>
              <a:ext uri="{FF2B5EF4-FFF2-40B4-BE49-F238E27FC236}">
                <a16:creationId xmlns:a16="http://schemas.microsoft.com/office/drawing/2014/main" id="{62815A99-B58E-4F3F-A83C-6E6212B5839F}"/>
              </a:ext>
            </a:extLst>
          </p:cNvPr>
          <p:cNvSpPr txBox="1"/>
          <p:nvPr/>
        </p:nvSpPr>
        <p:spPr bwMode="auto">
          <a:xfrm>
            <a:off x="298198" y="3548671"/>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Affordable</a:t>
            </a:r>
            <a:r>
              <a:rPr lang="cs-CZ" sz="500" dirty="0">
                <a:solidFill>
                  <a:schemeClr val="tx1">
                    <a:lumMod val="50000"/>
                  </a:schemeClr>
                </a:solidFill>
                <a:latin typeface="Verdana" pitchFamily="34" charset="0"/>
              </a:rPr>
              <a:t> </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64890565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Variants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sp>
        <p:nvSpPr>
          <p:cNvPr id="15" name="Obdélník 14">
            <a:extLst>
              <a:ext uri="{FF2B5EF4-FFF2-40B4-BE49-F238E27FC236}">
                <a16:creationId xmlns:a16="http://schemas.microsoft.com/office/drawing/2014/main" id="{A1E51E8B-F734-4424-AA93-A7E13897B6BD}"/>
              </a:ext>
            </a:extLst>
          </p:cNvPr>
          <p:cNvSpPr/>
          <p:nvPr/>
        </p:nvSpPr>
        <p:spPr bwMode="auto">
          <a:xfrm>
            <a:off x="1552575" y="1825625"/>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940FCD9F-FD85-46F2-8983-37217329C6E7}"/>
              </a:ext>
            </a:extLst>
          </p:cNvPr>
          <p:cNvSpPr/>
          <p:nvPr/>
        </p:nvSpPr>
        <p:spPr bwMode="auto">
          <a:xfrm>
            <a:off x="3784600" y="1825625"/>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B3E9E2B2-B4AD-4D5A-89E1-44CADC8AB65C}"/>
              </a:ext>
            </a:extLst>
          </p:cNvPr>
          <p:cNvSpPr/>
          <p:nvPr/>
        </p:nvSpPr>
        <p:spPr bwMode="auto">
          <a:xfrm>
            <a:off x="5976938" y="1825625"/>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8" name="Picture 2" descr="Z:\Products\Intercoms\IP &amp; LTE Intercoms\2N IP Uni\Photos\Product Photos\9153101_ip_uni_1_button_photo_front_lq.png">
            <a:extLst>
              <a:ext uri="{FF2B5EF4-FFF2-40B4-BE49-F238E27FC236}">
                <a16:creationId xmlns:a16="http://schemas.microsoft.com/office/drawing/2014/main" id="{8F12CC6D-D4E3-43D7-80D8-BC9B3F15A0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1909" y="1949257"/>
            <a:ext cx="833424" cy="1288800"/>
          </a:xfrm>
          <a:prstGeom prst="rect">
            <a:avLst/>
          </a:prstGeom>
          <a:noFill/>
        </p:spPr>
      </p:pic>
      <p:pic>
        <p:nvPicPr>
          <p:cNvPr id="19" name="Picture 3" descr="Z:\Products\Intercoms\IP &amp; LTE Intercoms\2N IP Uni\Photos\Product Photos\9153101P_ip_uni_1_button_pictograms_on_photo_front_lq.png">
            <a:extLst>
              <a:ext uri="{FF2B5EF4-FFF2-40B4-BE49-F238E27FC236}">
                <a16:creationId xmlns:a16="http://schemas.microsoft.com/office/drawing/2014/main" id="{256B4850-7BC9-49F0-BF5D-7E18A8DD0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1715" y="1949257"/>
            <a:ext cx="854904" cy="1288800"/>
          </a:xfrm>
          <a:prstGeom prst="rect">
            <a:avLst/>
          </a:prstGeom>
          <a:noFill/>
        </p:spPr>
      </p:pic>
      <p:pic>
        <p:nvPicPr>
          <p:cNvPr id="20" name="Picture 4" descr="Z:\Products\Intercoms\IP &amp; LTE Intercoms\2N IP Uni\Photos\Product Photos\9153102_ip_uni_2_buttons_photo_front_lq.png">
            <a:extLst>
              <a:ext uri="{FF2B5EF4-FFF2-40B4-BE49-F238E27FC236}">
                <a16:creationId xmlns:a16="http://schemas.microsoft.com/office/drawing/2014/main" id="{7CD10728-F5A9-41D2-9FC1-31F2C0152B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0070" y="1957208"/>
            <a:ext cx="863496" cy="1288800"/>
          </a:xfrm>
          <a:prstGeom prst="rect">
            <a:avLst/>
          </a:prstGeom>
          <a:noFill/>
        </p:spPr>
      </p:pic>
      <p:sp>
        <p:nvSpPr>
          <p:cNvPr id="21" name="Zástupný symbol pro text 13">
            <a:extLst>
              <a:ext uri="{FF2B5EF4-FFF2-40B4-BE49-F238E27FC236}">
                <a16:creationId xmlns:a16="http://schemas.microsoft.com/office/drawing/2014/main" id="{FFE6A128-8CB3-40B5-B73B-EEF40DD42413}"/>
              </a:ext>
            </a:extLst>
          </p:cNvPr>
          <p:cNvSpPr txBox="1">
            <a:spLocks/>
          </p:cNvSpPr>
          <p:nvPr/>
        </p:nvSpPr>
        <p:spPr bwMode="auto">
          <a:xfrm>
            <a:off x="1338263"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9153101</a:t>
            </a:r>
          </a:p>
        </p:txBody>
      </p:sp>
      <p:sp>
        <p:nvSpPr>
          <p:cNvPr id="24" name="Zástupný symbol pro text 13">
            <a:extLst>
              <a:ext uri="{FF2B5EF4-FFF2-40B4-BE49-F238E27FC236}">
                <a16:creationId xmlns:a16="http://schemas.microsoft.com/office/drawing/2014/main" id="{0BD2DC1A-0CCE-4DAC-BD8C-2242B30FE320}"/>
              </a:ext>
            </a:extLst>
          </p:cNvPr>
          <p:cNvSpPr txBox="1">
            <a:spLocks/>
          </p:cNvSpPr>
          <p:nvPr/>
        </p:nvSpPr>
        <p:spPr bwMode="auto">
          <a:xfrm>
            <a:off x="3419227" y="3567638"/>
            <a:ext cx="2220912"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Pictograms</a:t>
            </a:r>
            <a:r>
              <a:rPr lang="cs-CZ" sz="1000" dirty="0">
                <a:solidFill>
                  <a:srgbClr val="2C2C2C"/>
                </a:solidFill>
                <a:latin typeface="Verdana" pitchFamily="34" charset="0"/>
              </a:rPr>
              <a:t> + 1 </a:t>
            </a:r>
            <a:r>
              <a:rPr lang="cs-CZ" sz="1000" dirty="0" err="1">
                <a:solidFill>
                  <a:srgbClr val="2C2C2C"/>
                </a:solidFill>
                <a:latin typeface="Verdana" pitchFamily="34" charset="0"/>
              </a:rPr>
              <a:t>Button</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9153101P</a:t>
            </a:r>
          </a:p>
        </p:txBody>
      </p:sp>
      <p:sp>
        <p:nvSpPr>
          <p:cNvPr id="25" name="Zástupný symbol pro text 13">
            <a:extLst>
              <a:ext uri="{FF2B5EF4-FFF2-40B4-BE49-F238E27FC236}">
                <a16:creationId xmlns:a16="http://schemas.microsoft.com/office/drawing/2014/main" id="{C8631EF1-A251-428D-BF3F-B269631089AA}"/>
              </a:ext>
            </a:extLst>
          </p:cNvPr>
          <p:cNvSpPr txBox="1">
            <a:spLocks/>
          </p:cNvSpPr>
          <p:nvPr/>
        </p:nvSpPr>
        <p:spPr bwMode="auto">
          <a:xfrm>
            <a:off x="5656041" y="3567638"/>
            <a:ext cx="2001838"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2 </a:t>
            </a:r>
            <a:r>
              <a:rPr lang="cs-CZ" sz="1000" dirty="0" err="1">
                <a:solidFill>
                  <a:srgbClr val="2C2C2C"/>
                </a:solidFill>
                <a:latin typeface="Verdana" pitchFamily="34" charset="0"/>
              </a:rPr>
              <a:t>Buttons</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9153102</a:t>
            </a:r>
          </a:p>
        </p:txBody>
      </p:sp>
    </p:spTree>
    <p:extLst>
      <p:ext uri="{BB962C8B-B14F-4D97-AF65-F5344CB8AC3E}">
        <p14:creationId xmlns:p14="http://schemas.microsoft.com/office/powerpoint/2010/main" val="24480952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grpSp>
        <p:nvGrpSpPr>
          <p:cNvPr id="15" name="Skupina 10">
            <a:extLst>
              <a:ext uri="{FF2B5EF4-FFF2-40B4-BE49-F238E27FC236}">
                <a16:creationId xmlns:a16="http://schemas.microsoft.com/office/drawing/2014/main" id="{BE90675B-095A-49F9-B673-A5B602A13FB9}"/>
              </a:ext>
            </a:extLst>
          </p:cNvPr>
          <p:cNvGrpSpPr>
            <a:grpSpLocks/>
          </p:cNvGrpSpPr>
          <p:nvPr/>
        </p:nvGrpSpPr>
        <p:grpSpPr bwMode="auto">
          <a:xfrm>
            <a:off x="1552575" y="1825625"/>
            <a:ext cx="5795963" cy="1579563"/>
            <a:chOff x="958001" y="1616075"/>
            <a:chExt cx="5798113" cy="1579563"/>
          </a:xfrm>
        </p:grpSpPr>
        <p:sp>
          <p:nvSpPr>
            <p:cNvPr id="16" name="Obdélník 15">
              <a:extLst>
                <a:ext uri="{FF2B5EF4-FFF2-40B4-BE49-F238E27FC236}">
                  <a16:creationId xmlns:a16="http://schemas.microsoft.com/office/drawing/2014/main" id="{38565A7D-8009-4D24-8B7F-EC12DF547C71}"/>
                </a:ext>
              </a:extLst>
            </p:cNvPr>
            <p:cNvSpPr/>
            <p:nvPr/>
          </p:nvSpPr>
          <p:spPr>
            <a:xfrm>
              <a:off x="958001" y="1616075"/>
              <a:ext cx="1370521"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1909E30B-E9CD-41F8-BC09-7A1555D03955}"/>
                </a:ext>
              </a:extLst>
            </p:cNvPr>
            <p:cNvSpPr/>
            <p:nvPr/>
          </p:nvSpPr>
          <p:spPr>
            <a:xfrm>
              <a:off x="3190854"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Obdélník 26">
              <a:extLst>
                <a:ext uri="{FF2B5EF4-FFF2-40B4-BE49-F238E27FC236}">
                  <a16:creationId xmlns:a16="http://schemas.microsoft.com/office/drawing/2014/main" id="{85B0F278-C28B-4523-B1B0-716E419C3533}"/>
                </a:ext>
              </a:extLst>
            </p:cNvPr>
            <p:cNvSpPr/>
            <p:nvPr/>
          </p:nvSpPr>
          <p:spPr>
            <a:xfrm>
              <a:off x="5384005"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8" name="Picture 2" descr="https://www.2n.cz/documents/22902/623072/9153003_box_surface_213x200.png/8d6dced8-a894-4bb0-ad56-6fe7c4cabd65?t=1484224711945">
            <a:extLst>
              <a:ext uri="{FF2B5EF4-FFF2-40B4-BE49-F238E27FC236}">
                <a16:creationId xmlns:a16="http://schemas.microsoft.com/office/drawing/2014/main" id="{C7C53D66-91FC-4EC4-80B3-ADF000801F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661" y="1888063"/>
            <a:ext cx="1499171" cy="1407673"/>
          </a:xfrm>
          <a:prstGeom prst="rect">
            <a:avLst/>
          </a:prstGeom>
          <a:noFill/>
        </p:spPr>
      </p:pic>
      <p:pic>
        <p:nvPicPr>
          <p:cNvPr id="29" name="Picture 2">
            <a:extLst>
              <a:ext uri="{FF2B5EF4-FFF2-40B4-BE49-F238E27FC236}">
                <a16:creationId xmlns:a16="http://schemas.microsoft.com/office/drawing/2014/main" id="{BFCA2260-ABD1-4D83-AADE-3FF8491CEF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4600" y="2145238"/>
            <a:ext cx="1292225" cy="971550"/>
          </a:xfrm>
          <a:prstGeom prst="rect">
            <a:avLst/>
          </a:prstGeom>
          <a:noFill/>
          <a:ln w="9525">
            <a:noFill/>
            <a:miter lim="800000"/>
            <a:headEnd/>
            <a:tailEnd/>
          </a:ln>
        </p:spPr>
      </p:pic>
      <p:pic>
        <p:nvPicPr>
          <p:cNvPr id="31" name="Picture 5">
            <a:extLst>
              <a:ext uri="{FF2B5EF4-FFF2-40B4-BE49-F238E27FC236}">
                <a16:creationId xmlns:a16="http://schemas.microsoft.com/office/drawing/2014/main" id="{745E3D2E-262E-4FE5-992C-22006EADA2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4562" y="1911351"/>
            <a:ext cx="698500" cy="1493837"/>
          </a:xfrm>
          <a:prstGeom prst="rect">
            <a:avLst/>
          </a:prstGeom>
          <a:noFill/>
          <a:ln w="9525">
            <a:noFill/>
            <a:miter lim="800000"/>
            <a:headEnd/>
            <a:tailEnd/>
          </a:ln>
        </p:spPr>
      </p:pic>
      <p:sp>
        <p:nvSpPr>
          <p:cNvPr id="33" name="Zástupný symbol pro text 13">
            <a:extLst>
              <a:ext uri="{FF2B5EF4-FFF2-40B4-BE49-F238E27FC236}">
                <a16:creationId xmlns:a16="http://schemas.microsoft.com/office/drawing/2014/main" id="{C630D15E-8EA5-450D-AB62-B8FBC62B7668}"/>
              </a:ext>
            </a:extLst>
          </p:cNvPr>
          <p:cNvSpPr txBox="1">
            <a:spLocks/>
          </p:cNvSpPr>
          <p:nvPr/>
        </p:nvSpPr>
        <p:spPr bwMode="auto">
          <a:xfrm>
            <a:off x="1338263"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Surface</a:t>
            </a:r>
            <a:r>
              <a:rPr lang="cs-CZ" sz="1000" dirty="0">
                <a:solidFill>
                  <a:srgbClr val="2C2C2C"/>
                </a:solidFill>
                <a:latin typeface="Verdana" pitchFamily="34" charset="0"/>
              </a:rPr>
              <a:t> Mount Box </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9153003</a:t>
            </a:r>
          </a:p>
        </p:txBody>
      </p:sp>
      <p:sp>
        <p:nvSpPr>
          <p:cNvPr id="34" name="Zástupný symbol pro text 13">
            <a:extLst>
              <a:ext uri="{FF2B5EF4-FFF2-40B4-BE49-F238E27FC236}">
                <a16:creationId xmlns:a16="http://schemas.microsoft.com/office/drawing/2014/main" id="{E4AE2778-DDD1-4CD4-8E7F-3B61EFB02674}"/>
              </a:ext>
            </a:extLst>
          </p:cNvPr>
          <p:cNvSpPr txBox="1">
            <a:spLocks/>
          </p:cNvSpPr>
          <p:nvPr/>
        </p:nvSpPr>
        <p:spPr bwMode="auto">
          <a:xfrm>
            <a:off x="3419227" y="3567638"/>
            <a:ext cx="2220912" cy="919162"/>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Security Relay</a:t>
            </a: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9159010</a:t>
            </a:r>
          </a:p>
        </p:txBody>
      </p:sp>
      <p:sp>
        <p:nvSpPr>
          <p:cNvPr id="35" name="Zástupný symbol pro text 13">
            <a:extLst>
              <a:ext uri="{FF2B5EF4-FFF2-40B4-BE49-F238E27FC236}">
                <a16:creationId xmlns:a16="http://schemas.microsoft.com/office/drawing/2014/main" id="{EB1865CB-90DF-44B7-8564-600D0C18A45C}"/>
              </a:ext>
            </a:extLst>
          </p:cNvPr>
          <p:cNvSpPr txBox="1">
            <a:spLocks/>
          </p:cNvSpPr>
          <p:nvPr/>
        </p:nvSpPr>
        <p:spPr bwMode="auto">
          <a:xfrm>
            <a:off x="5656041" y="3567638"/>
            <a:ext cx="2001838"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Strike with contact</a:t>
            </a: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932061E</a:t>
            </a:r>
          </a:p>
        </p:txBody>
      </p:sp>
    </p:spTree>
    <p:extLst>
      <p:ext uri="{BB962C8B-B14F-4D97-AF65-F5344CB8AC3E}">
        <p14:creationId xmlns:p14="http://schemas.microsoft.com/office/powerpoint/2010/main" val="24734818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xfrm>
            <a:off x="306386" y="1471613"/>
            <a:ext cx="5064008" cy="2895600"/>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err="1">
                <a:solidFill>
                  <a:srgbClr val="2C2C2C"/>
                </a:solidFill>
              </a:rPr>
              <a:t>Signalling</a:t>
            </a:r>
            <a:r>
              <a:rPr lang="en-US" sz="1100" b="1" dirty="0">
                <a:solidFill>
                  <a:srgbClr val="2C2C2C"/>
                </a:solidFill>
              </a:rPr>
              <a:t> protocol: </a:t>
            </a:r>
            <a:r>
              <a:rPr lang="en-US" sz="1100" dirty="0">
                <a:solidFill>
                  <a:srgbClr val="2C2C2C"/>
                </a:solidFill>
              </a:rPr>
              <a:t>SIP 2.0 (RFC - 3261)</a:t>
            </a:r>
          </a:p>
          <a:p>
            <a:pPr marL="285750" indent="-285750">
              <a:lnSpc>
                <a:spcPts val="2000"/>
              </a:lnSpc>
              <a:buFont typeface="Arial" panose="020B0604020202020204" pitchFamily="34" charset="0"/>
              <a:buChar char="•"/>
            </a:pPr>
            <a:r>
              <a:rPr lang="en-US" sz="1100" b="1" dirty="0">
                <a:solidFill>
                  <a:srgbClr val="2C2C2C"/>
                </a:solidFill>
              </a:rPr>
              <a:t>Microphone: </a:t>
            </a:r>
            <a:r>
              <a:rPr lang="en-US" sz="1100" dirty="0">
                <a:solidFill>
                  <a:srgbClr val="2C2C2C"/>
                </a:solidFill>
              </a:rPr>
              <a:t>1 built-in microphone, Speaker 1W</a:t>
            </a:r>
          </a:p>
          <a:p>
            <a:pPr marL="285750" indent="-285750">
              <a:lnSpc>
                <a:spcPts val="2000"/>
              </a:lnSpc>
              <a:buFont typeface="Arial" panose="020B0604020202020204" pitchFamily="34" charset="0"/>
              <a:buChar char="•"/>
            </a:pPr>
            <a:r>
              <a:rPr lang="en-US" sz="1100" b="1" dirty="0">
                <a:solidFill>
                  <a:srgbClr val="2C2C2C"/>
                </a:solidFill>
              </a:rPr>
              <a:t>Audio stream: </a:t>
            </a:r>
            <a:r>
              <a:rPr lang="en-US" sz="1100" dirty="0">
                <a:solidFill>
                  <a:srgbClr val="2C2C2C"/>
                </a:solidFill>
              </a:rPr>
              <a:t>Codecs G.711</a:t>
            </a:r>
          </a:p>
          <a:p>
            <a:pPr marL="285750" indent="-285750">
              <a:lnSpc>
                <a:spcPts val="2000"/>
              </a:lnSpc>
              <a:buFont typeface="Arial" panose="020B0604020202020204" pitchFamily="34" charset="0"/>
              <a:buChar char="•"/>
            </a:pPr>
            <a:r>
              <a:rPr lang="en-US" sz="1100" b="1" dirty="0">
                <a:solidFill>
                  <a:srgbClr val="2C2C2C"/>
                </a:solidFill>
              </a:rPr>
              <a:t>Supported protocols: </a:t>
            </a:r>
            <a:r>
              <a:rPr lang="en-US" sz="1100" dirty="0">
                <a:solidFill>
                  <a:srgbClr val="2C2C2C"/>
                </a:solidFill>
              </a:rPr>
              <a:t>SIP2.0, RTP, HTTP, HTTPS, Syslog</a:t>
            </a:r>
          </a:p>
          <a:p>
            <a:pPr marL="285750" indent="-285750">
              <a:lnSpc>
                <a:spcPts val="2000"/>
              </a:lnSpc>
              <a:buFont typeface="Arial" panose="020B0604020202020204" pitchFamily="34" charset="0"/>
              <a:buChar char="•"/>
            </a:pPr>
            <a:r>
              <a:rPr lang="en-US" sz="1100" b="1" dirty="0">
                <a:solidFill>
                  <a:srgbClr val="2C2C2C"/>
                </a:solidFill>
              </a:rPr>
              <a:t>Power supply: </a:t>
            </a:r>
            <a:r>
              <a:rPr lang="en-US" sz="1100" dirty="0">
                <a:solidFill>
                  <a:srgbClr val="2C2C2C"/>
                </a:solidFill>
              </a:rPr>
              <a:t>12 V/2 A DC, or PoE 802.3af (Class 0 - 12.95W)</a:t>
            </a:r>
          </a:p>
          <a:p>
            <a:pPr>
              <a:buFont typeface="Arial" pitchFamily="34" charset="0"/>
              <a:buChar char="•"/>
            </a:pPr>
            <a:endParaRPr lang="en-US" sz="1200" dirty="0">
              <a:solidFill>
                <a:srgbClr val="2C2C2C"/>
              </a:solidFill>
            </a:endParaRPr>
          </a:p>
        </p:txBody>
      </p:sp>
      <p:pic>
        <p:nvPicPr>
          <p:cNvPr id="8" name="Picture 3">
            <a:extLst>
              <a:ext uri="{FF2B5EF4-FFF2-40B4-BE49-F238E27FC236}">
                <a16:creationId xmlns:a16="http://schemas.microsoft.com/office/drawing/2014/main" id="{45BFF933-E253-40A4-82E7-09B6104148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817" y="684438"/>
            <a:ext cx="2141803" cy="3600000"/>
          </a:xfrm>
          <a:prstGeom prst="rect">
            <a:avLst/>
          </a:prstGeom>
          <a:noFill/>
          <a:ln w="9525">
            <a:noFill/>
            <a:miter lim="800000"/>
            <a:headEnd/>
            <a:tailEnd/>
          </a:ln>
          <a:effectLst/>
        </p:spPr>
      </p:pic>
      <p:pic>
        <p:nvPicPr>
          <p:cNvPr id="9" name="Obrázek 13" descr="IK10.png">
            <a:extLst>
              <a:ext uri="{FF2B5EF4-FFF2-40B4-BE49-F238E27FC236}">
                <a16:creationId xmlns:a16="http://schemas.microsoft.com/office/drawing/2014/main" id="{17A248DC-1746-4AEB-B33F-2B688AE035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4078" y="2811035"/>
            <a:ext cx="533400" cy="584200"/>
          </a:xfrm>
          <a:prstGeom prst="rect">
            <a:avLst/>
          </a:prstGeom>
          <a:noFill/>
          <a:ln w="9525">
            <a:noFill/>
            <a:miter lim="800000"/>
            <a:headEnd/>
            <a:tailEnd/>
          </a:ln>
        </p:spPr>
      </p:pic>
      <p:pic>
        <p:nvPicPr>
          <p:cNvPr id="10" name="Obrázek 14" descr="ip_54.png">
            <a:extLst>
              <a:ext uri="{FF2B5EF4-FFF2-40B4-BE49-F238E27FC236}">
                <a16:creationId xmlns:a16="http://schemas.microsoft.com/office/drawing/2014/main" id="{C051A823-8791-4D1F-B842-0C1549E986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7931" y="3647868"/>
            <a:ext cx="457200" cy="584200"/>
          </a:xfrm>
          <a:prstGeom prst="rect">
            <a:avLst/>
          </a:prstGeom>
          <a:noFill/>
          <a:ln w="9525">
            <a:noFill/>
            <a:miter lim="800000"/>
            <a:headEnd/>
            <a:tailEnd/>
          </a:ln>
        </p:spPr>
      </p:pic>
    </p:spTree>
    <p:extLst>
      <p:ext uri="{BB962C8B-B14F-4D97-AF65-F5344CB8AC3E}">
        <p14:creationId xmlns:p14="http://schemas.microsoft.com/office/powerpoint/2010/main" val="237485620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Zástupný symbol pro text 20">
            <a:extLst>
              <a:ext uri="{FF2B5EF4-FFF2-40B4-BE49-F238E27FC236}">
                <a16:creationId xmlns:a16="http://schemas.microsoft.com/office/drawing/2014/main" id="{3FE6AD6D-240C-4CA6-8794-03D361FF86E8}"/>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CONNECTION TOPOLOGY</a:t>
            </a:r>
            <a:endParaRPr lang="en-US" altLang="cs-CZ" cap="none">
              <a:solidFill>
                <a:srgbClr val="2C2C2C"/>
              </a:solidFill>
            </a:endParaRPr>
          </a:p>
        </p:txBody>
      </p:sp>
      <p:pic>
        <p:nvPicPr>
          <p:cNvPr id="7" name="Obrázek 6">
            <a:extLst>
              <a:ext uri="{FF2B5EF4-FFF2-40B4-BE49-F238E27FC236}">
                <a16:creationId xmlns:a16="http://schemas.microsoft.com/office/drawing/2014/main" id="{FDBA5FFE-CF1A-4B0E-ABC5-F04103962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1613472"/>
            <a:ext cx="7920000" cy="2471058"/>
          </a:xfrm>
          <a:prstGeom prst="rect">
            <a:avLst/>
          </a:prstGeom>
        </p:spPr>
      </p:pic>
    </p:spTree>
    <p:extLst>
      <p:ext uri="{BB962C8B-B14F-4D97-AF65-F5344CB8AC3E}">
        <p14:creationId xmlns:p14="http://schemas.microsoft.com/office/powerpoint/2010/main" val="32249309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767154" y="1614682"/>
            <a:ext cx="5476892" cy="2773374"/>
            <a:chOff x="-453788" y="1554300"/>
            <a:chExt cx="5476892" cy="2773374"/>
          </a:xfrm>
        </p:grpSpPr>
        <p:grpSp>
          <p:nvGrpSpPr>
            <p:cNvPr id="19" name="Skupina 18">
              <a:extLst>
                <a:ext uri="{FF2B5EF4-FFF2-40B4-BE49-F238E27FC236}">
                  <a16:creationId xmlns:a16="http://schemas.microsoft.com/office/drawing/2014/main" id="{D6D4C990-1EB0-4EE2-BCF1-64D5A023BCB4}"/>
                </a:ext>
              </a:extLst>
            </p:cNvPr>
            <p:cNvGrpSpPr>
              <a:grpSpLocks/>
            </p:cNvGrpSpPr>
            <p:nvPr/>
          </p:nvGrpSpPr>
          <p:grpSpPr bwMode="auto">
            <a:xfrm>
              <a:off x="-273567" y="1554300"/>
              <a:ext cx="5296671" cy="1579563"/>
              <a:chOff x="-868819" y="1344750"/>
              <a:chExt cx="5298636" cy="1579563"/>
            </a:xfrm>
          </p:grpSpPr>
          <p:sp>
            <p:nvSpPr>
              <p:cNvPr id="26" name="Obdélník 25">
                <a:extLst>
                  <a:ext uri="{FF2B5EF4-FFF2-40B4-BE49-F238E27FC236}">
                    <a16:creationId xmlns:a16="http://schemas.microsoft.com/office/drawing/2014/main" id="{4F2A4D3E-9863-47A7-8B2B-B3B4E460FF99}"/>
                  </a:ext>
                </a:extLst>
              </p:cNvPr>
              <p:cNvSpPr/>
              <p:nvPr/>
            </p:nvSpPr>
            <p:spPr>
              <a:xfrm>
                <a:off x="-868819" y="1344750"/>
                <a:ext cx="1370521"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bdélník 31">
                <a:extLst>
                  <a:ext uri="{FF2B5EF4-FFF2-40B4-BE49-F238E27FC236}">
                    <a16:creationId xmlns:a16="http://schemas.microsoft.com/office/drawing/2014/main" id="{AE79362A-258C-4462-9813-019E41D03526}"/>
                  </a:ext>
                </a:extLst>
              </p:cNvPr>
              <p:cNvSpPr/>
              <p:nvPr/>
            </p:nvSpPr>
            <p:spPr>
              <a:xfrm>
                <a:off x="3057708" y="1344750"/>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Zástupný symbol pro text 13">
              <a:extLst>
                <a:ext uri="{FF2B5EF4-FFF2-40B4-BE49-F238E27FC236}">
                  <a16:creationId xmlns:a16="http://schemas.microsoft.com/office/drawing/2014/main" id="{980CC2A4-7B28-45B3-B2D5-370C56AE9A11}"/>
                </a:ext>
              </a:extLst>
            </p:cNvPr>
            <p:cNvSpPr txBox="1">
              <a:spLocks/>
            </p:cNvSpPr>
            <p:nvPr/>
          </p:nvSpPr>
          <p:spPr bwMode="auto">
            <a:xfrm>
              <a:off x="-453788" y="3408512"/>
              <a:ext cx="1692275" cy="919162"/>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Security </a:t>
              </a:r>
              <a:r>
                <a:rPr lang="cs-CZ" sz="1000" dirty="0">
                  <a:solidFill>
                    <a:srgbClr val="2C2C2C"/>
                  </a:solidFill>
                  <a:latin typeface="Verdana" pitchFamily="34" charset="0"/>
                </a:rPr>
                <a:t>B</a:t>
              </a:r>
              <a:r>
                <a:rPr lang="en-US" sz="1000" dirty="0" err="1">
                  <a:solidFill>
                    <a:srgbClr val="2C2C2C"/>
                  </a:solidFill>
                  <a:latin typeface="Verdana" pitchFamily="34" charset="0"/>
                </a:rPr>
                <a:t>undle</a:t>
              </a:r>
              <a:r>
                <a:rPr lang="en-US" sz="1000" dirty="0">
                  <a:solidFill>
                    <a:srgbClr val="2C2C2C"/>
                  </a:solidFill>
                  <a:latin typeface="Verdana" pitchFamily="34" charset="0"/>
                </a:rPr>
                <a:t> for the 2N</a:t>
              </a:r>
              <a:r>
                <a:rPr lang="en-US" sz="1000" baseline="30000" dirty="0">
                  <a:solidFill>
                    <a:srgbClr val="2C2C2C"/>
                  </a:solidFill>
                  <a:latin typeface="Verdana" pitchFamily="34" charset="0"/>
                </a:rPr>
                <a:t>®</a:t>
              </a:r>
              <a:r>
                <a:rPr lang="en-US" sz="1000" dirty="0">
                  <a:solidFill>
                    <a:srgbClr val="2C2C2C"/>
                  </a:solidFill>
                  <a:latin typeface="Verdana" pitchFamily="34" charset="0"/>
                </a:rPr>
                <a:t> IP/LTE </a:t>
              </a:r>
              <a:r>
                <a:rPr lang="cs-CZ" sz="1000" dirty="0">
                  <a:solidFill>
                    <a:srgbClr val="2C2C2C"/>
                  </a:solidFill>
                  <a:latin typeface="Verdana" pitchFamily="34" charset="0"/>
                </a:rPr>
                <a:t>Verso</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9155198SET</a:t>
              </a:r>
            </a:p>
          </p:txBody>
        </p:sp>
      </p:grpSp>
      <p:sp>
        <p:nvSpPr>
          <p:cNvPr id="3" name="Zástupný text 2">
            <a:extLst>
              <a:ext uri="{FF2B5EF4-FFF2-40B4-BE49-F238E27FC236}">
                <a16:creationId xmlns:a16="http://schemas.microsoft.com/office/drawing/2014/main" id="{B7033D83-5FB8-4283-9079-A38395DF91E3}"/>
              </a:ext>
            </a:extLst>
          </p:cNvPr>
          <p:cNvSpPr>
            <a:spLocks noGrp="1"/>
          </p:cNvSpPr>
          <p:nvPr>
            <p:ph type="body" sz="quarter" idx="13"/>
          </p:nvPr>
        </p:nvSpPr>
        <p:spPr/>
        <p:txBody>
          <a:bodyPr/>
          <a:lstStyle/>
          <a:p>
            <a:r>
              <a:rPr lang="cs-CZ" dirty="0"/>
              <a:t>Top </a:t>
            </a:r>
            <a:r>
              <a:rPr lang="cs-CZ" dirty="0" err="1"/>
              <a:t>selling</a:t>
            </a:r>
            <a:r>
              <a:rPr lang="cs-CZ" dirty="0"/>
              <a:t> </a:t>
            </a:r>
            <a:r>
              <a:rPr lang="cs-CZ" dirty="0" err="1"/>
              <a:t>accessories</a:t>
            </a:r>
            <a:r>
              <a:rPr lang="cs-CZ" dirty="0"/>
              <a:t> </a:t>
            </a:r>
          </a:p>
        </p:txBody>
      </p:sp>
      <p:sp>
        <p:nvSpPr>
          <p:cNvPr id="12" name="Zástupný symbol pro text 13">
            <a:extLst>
              <a:ext uri="{FF2B5EF4-FFF2-40B4-BE49-F238E27FC236}">
                <a16:creationId xmlns:a16="http://schemas.microsoft.com/office/drawing/2014/main" id="{B42B7CEF-1CEB-4565-B29B-60BC1986A569}"/>
              </a:ext>
            </a:extLst>
          </p:cNvPr>
          <p:cNvSpPr txBox="1">
            <a:spLocks/>
          </p:cNvSpPr>
          <p:nvPr/>
        </p:nvSpPr>
        <p:spPr bwMode="auto">
          <a:xfrm>
            <a:off x="4796760" y="3454030"/>
            <a:ext cx="1634889"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Security Relay</a:t>
            </a:r>
            <a:endParaRPr lang="cs-CZ" sz="1000" dirty="0">
              <a:solidFill>
                <a:srgbClr val="2C2C2C"/>
              </a:solidFill>
              <a:latin typeface="Verdana" pitchFamily="34" charset="0"/>
            </a:endParaRPr>
          </a:p>
          <a:p>
            <a:pPr indent="-342900" algn="ctr" eaLnBrk="0" hangingPunct="0"/>
            <a:endParaRPr lang="cs-CZ"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9159010</a:t>
            </a:r>
          </a:p>
        </p:txBody>
      </p:sp>
      <p:sp>
        <p:nvSpPr>
          <p:cNvPr id="16" name="Obdélník 15">
            <a:extLst>
              <a:ext uri="{FF2B5EF4-FFF2-40B4-BE49-F238E27FC236}">
                <a16:creationId xmlns:a16="http://schemas.microsoft.com/office/drawing/2014/main" id="{0A9F9CC4-2FA0-4C20-92E8-8A23A8809D3B}"/>
              </a:ext>
            </a:extLst>
          </p:cNvPr>
          <p:cNvSpPr/>
          <p:nvPr/>
        </p:nvSpPr>
        <p:spPr bwMode="auto">
          <a:xfrm>
            <a:off x="2909117" y="1610103"/>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Zástupný symbol pro text 13">
            <a:extLst>
              <a:ext uri="{FF2B5EF4-FFF2-40B4-BE49-F238E27FC236}">
                <a16:creationId xmlns:a16="http://schemas.microsoft.com/office/drawing/2014/main" id="{54709DE3-B67A-4425-93D0-95A483C80030}"/>
              </a:ext>
            </a:extLst>
          </p:cNvPr>
          <p:cNvSpPr txBox="1">
            <a:spLocks/>
          </p:cNvSpPr>
          <p:nvPr/>
        </p:nvSpPr>
        <p:spPr bwMode="auto">
          <a:xfrm>
            <a:off x="2748779" y="3464704"/>
            <a:ext cx="1692275" cy="919162"/>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Security </a:t>
            </a:r>
            <a:r>
              <a:rPr lang="cs-CZ" sz="1000" dirty="0">
                <a:solidFill>
                  <a:srgbClr val="2C2C2C"/>
                </a:solidFill>
                <a:latin typeface="Verdana" pitchFamily="34" charset="0"/>
              </a:rPr>
              <a:t>B</a:t>
            </a:r>
            <a:r>
              <a:rPr lang="en-US" sz="1000" dirty="0" err="1">
                <a:solidFill>
                  <a:srgbClr val="2C2C2C"/>
                </a:solidFill>
                <a:latin typeface="Verdana" pitchFamily="34" charset="0"/>
              </a:rPr>
              <a:t>undle</a:t>
            </a:r>
            <a:r>
              <a:rPr lang="en-US" sz="1000" dirty="0">
                <a:solidFill>
                  <a:srgbClr val="2C2C2C"/>
                </a:solidFill>
                <a:latin typeface="Verdana" pitchFamily="34" charset="0"/>
              </a:rPr>
              <a:t> for the 2N</a:t>
            </a:r>
            <a:r>
              <a:rPr lang="en-US" sz="1000" baseline="30000" dirty="0">
                <a:solidFill>
                  <a:srgbClr val="2C2C2C"/>
                </a:solidFill>
                <a:latin typeface="Verdana" pitchFamily="34" charset="0"/>
              </a:rPr>
              <a:t>®</a:t>
            </a:r>
            <a:r>
              <a:rPr lang="en-US" sz="1000" dirty="0">
                <a:solidFill>
                  <a:srgbClr val="2C2C2C"/>
                </a:solidFill>
                <a:latin typeface="Verdana" pitchFamily="34" charset="0"/>
              </a:rPr>
              <a:t> IP</a:t>
            </a:r>
            <a:r>
              <a:rPr lang="cs-CZ" sz="1000" dirty="0">
                <a:solidFill>
                  <a:srgbClr val="2C2C2C"/>
                </a:solidFill>
                <a:latin typeface="Verdana" pitchFamily="34" charset="0"/>
              </a:rPr>
              <a:t> </a:t>
            </a:r>
            <a:r>
              <a:rPr lang="cs-CZ" sz="1000" dirty="0" err="1">
                <a:solidFill>
                  <a:srgbClr val="2C2C2C"/>
                </a:solidFill>
                <a:latin typeface="Verdana" pitchFamily="34" charset="0"/>
              </a:rPr>
              <a:t>Force</a:t>
            </a:r>
            <a:endParaRPr lang="cs-CZ" sz="10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9151198SET</a:t>
            </a:r>
          </a:p>
        </p:txBody>
      </p:sp>
      <p:pic>
        <p:nvPicPr>
          <p:cNvPr id="23" name="Picture 2">
            <a:extLst>
              <a:ext uri="{FF2B5EF4-FFF2-40B4-BE49-F238E27FC236}">
                <a16:creationId xmlns:a16="http://schemas.microsoft.com/office/drawing/2014/main" id="{A194D182-01F8-46E6-8A53-530955ABD0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261" y="1914109"/>
            <a:ext cx="1292225" cy="971550"/>
          </a:xfrm>
          <a:prstGeom prst="rect">
            <a:avLst/>
          </a:prstGeom>
          <a:noFill/>
          <a:ln w="9525">
            <a:noFill/>
            <a:miter lim="800000"/>
            <a:headEnd/>
            <a:tailEnd/>
          </a:ln>
        </p:spPr>
      </p:pic>
      <p:sp>
        <p:nvSpPr>
          <p:cNvPr id="22" name="Obdélník 21">
            <a:extLst>
              <a:ext uri="{FF2B5EF4-FFF2-40B4-BE49-F238E27FC236}">
                <a16:creationId xmlns:a16="http://schemas.microsoft.com/office/drawing/2014/main" id="{509DC434-CAF9-480C-B8CE-392718167227}"/>
              </a:ext>
            </a:extLst>
          </p:cNvPr>
          <p:cNvSpPr/>
          <p:nvPr/>
        </p:nvSpPr>
        <p:spPr bwMode="auto">
          <a:xfrm>
            <a:off x="6972300" y="1610103"/>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Zástupný symbol pro text 13">
            <a:extLst>
              <a:ext uri="{FF2B5EF4-FFF2-40B4-BE49-F238E27FC236}">
                <a16:creationId xmlns:a16="http://schemas.microsoft.com/office/drawing/2014/main" id="{C035F840-9223-456C-9C27-816C0862E73D}"/>
              </a:ext>
            </a:extLst>
          </p:cNvPr>
          <p:cNvSpPr txBox="1">
            <a:spLocks/>
          </p:cNvSpPr>
          <p:nvPr/>
        </p:nvSpPr>
        <p:spPr bwMode="auto">
          <a:xfrm>
            <a:off x="6787356" y="3454030"/>
            <a:ext cx="1741487"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Tamper</a:t>
            </a:r>
            <a:r>
              <a:rPr lang="cs-CZ" sz="1000" dirty="0">
                <a:solidFill>
                  <a:srgbClr val="2C2C2C"/>
                </a:solidFill>
                <a:latin typeface="Verdana" pitchFamily="34" charset="0"/>
              </a:rPr>
              <a:t> Switch</a:t>
            </a:r>
          </a:p>
          <a:p>
            <a:pPr indent="-342900" algn="ctr" eaLnBrk="0" hangingPunct="0">
              <a:defRPr/>
            </a:pPr>
            <a:endParaRPr lang="cs-CZ" sz="1000" dirty="0">
              <a:solidFill>
                <a:srgbClr val="2C2C2C"/>
              </a:solidFill>
              <a:latin typeface="Verdana" pitchFamily="34" charset="0"/>
            </a:endParaRP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9155038</a:t>
            </a:r>
            <a:r>
              <a:rPr lang="cs-CZ" sz="1000" dirty="0">
                <a:solidFill>
                  <a:srgbClr val="2C2C2C"/>
                </a:solidFill>
                <a:latin typeface="Verdana" pitchFamily="34" charset="0"/>
              </a:rPr>
              <a:t> </a:t>
            </a:r>
          </a:p>
        </p:txBody>
      </p:sp>
      <p:pic>
        <p:nvPicPr>
          <p:cNvPr id="25" name="Picture 34" descr="https://www.2n.cz/documents/22902/623072/9155038_tamper_213x200.png/0900d420-ca8d-4fba-8e8d-ab5c6869564f?t=1484213515117">
            <a:extLst>
              <a:ext uri="{FF2B5EF4-FFF2-40B4-BE49-F238E27FC236}">
                <a16:creationId xmlns:a16="http://schemas.microsoft.com/office/drawing/2014/main" id="{7CF12875-6A94-4BA3-904F-A2D01A493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1687513"/>
            <a:ext cx="15081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BEF9455C-74E5-4C53-B7AE-AE7A8435F70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291" y="1777311"/>
            <a:ext cx="1116000" cy="1296114"/>
          </a:xfrm>
          <a:prstGeom prst="rect">
            <a:avLst/>
          </a:prstGeom>
        </p:spPr>
      </p:pic>
      <p:pic>
        <p:nvPicPr>
          <p:cNvPr id="4" name="Obrázek 3">
            <a:extLst>
              <a:ext uri="{FF2B5EF4-FFF2-40B4-BE49-F238E27FC236}">
                <a16:creationId xmlns:a16="http://schemas.microsoft.com/office/drawing/2014/main" id="{8FA722CD-2B91-42E1-90FF-CD03611BEAD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067" y="1763795"/>
            <a:ext cx="1260000" cy="1218252"/>
          </a:xfrm>
          <a:prstGeom prst="rect">
            <a:avLst/>
          </a:prstGeom>
        </p:spPr>
      </p:pic>
    </p:spTree>
    <p:extLst>
      <p:ext uri="{BB962C8B-B14F-4D97-AF65-F5344CB8AC3E}">
        <p14:creationId xmlns:p14="http://schemas.microsoft.com/office/powerpoint/2010/main" val="26750914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ástupný symbol pro text 2"/>
          <p:cNvSpPr>
            <a:spLocks noGrp="1"/>
          </p:cNvSpPr>
          <p:nvPr>
            <p:ph type="body" sz="quarter" idx="14"/>
          </p:nvPr>
        </p:nvSpPr>
        <p:spPr bwMode="auto">
          <a:xfrm>
            <a:off x="886854" y="895479"/>
            <a:ext cx="7543800" cy="400050"/>
          </a:xfrm>
          <a:noFill/>
          <a:ln>
            <a:miter lim="800000"/>
            <a:headEnd/>
            <a:tailEnd/>
          </a:ln>
        </p:spPr>
        <p:txBody>
          <a:bodyPr vert="horz" wrap="square" lIns="91440" tIns="45720" rIns="91440" bIns="45720" numCol="1" anchor="t" anchorCtr="0" compatLnSpc="1">
            <a:prstTxWarp prst="textNoShape">
              <a:avLst/>
            </a:prstTxWarp>
          </a:bodyPr>
          <a:lstStyle/>
          <a:p>
            <a:r>
              <a:rPr lang="cs-CZ" cap="none" dirty="0">
                <a:solidFill>
                  <a:srgbClr val="2C2C2C"/>
                </a:solidFill>
              </a:rPr>
              <a:t>VERTICALS</a:t>
            </a:r>
            <a:endParaRPr lang="en-US" cap="none" dirty="0">
              <a:solidFill>
                <a:srgbClr val="2C2C2C"/>
              </a:solidFill>
            </a:endParaRPr>
          </a:p>
        </p:txBody>
      </p:sp>
      <p:grpSp>
        <p:nvGrpSpPr>
          <p:cNvPr id="14" name="Skupina 26"/>
          <p:cNvGrpSpPr>
            <a:grpSpLocks/>
          </p:cNvGrpSpPr>
          <p:nvPr/>
        </p:nvGrpSpPr>
        <p:grpSpPr bwMode="auto">
          <a:xfrm>
            <a:off x="3168121" y="1458880"/>
            <a:ext cx="1028700" cy="1335088"/>
            <a:chOff x="943769" y="1478797"/>
            <a:chExt cx="1028700" cy="1336477"/>
          </a:xfrm>
        </p:grpSpPr>
        <p:sp>
          <p:nvSpPr>
            <p:cNvPr id="15" name="Obdélník 14"/>
            <p:cNvSpPr/>
            <p:nvPr/>
          </p:nvSpPr>
          <p:spPr>
            <a:xfrm>
              <a:off x="943769" y="1478797"/>
              <a:ext cx="1028700" cy="1028182"/>
            </a:xfrm>
            <a:prstGeom prst="rect">
              <a:avLst/>
            </a:prstGeom>
            <a:blipFill>
              <a:blip r:embed="rId3"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ovéPole 15"/>
            <p:cNvSpPr txBox="1"/>
            <p:nvPr/>
          </p:nvSpPr>
          <p:spPr bwMode="auto">
            <a:xfrm>
              <a:off x="943769" y="2506979"/>
              <a:ext cx="1028700" cy="308295"/>
            </a:xfrm>
            <a:prstGeom prst="rect">
              <a:avLst/>
            </a:prstGeom>
            <a:noFill/>
            <a:ln w="9525">
              <a:noFill/>
              <a:miter lim="800000"/>
              <a:headEnd/>
              <a:tailEnd/>
            </a:ln>
          </p:spPr>
          <p:txBody>
            <a:bodyPr>
              <a:spAutoFit/>
            </a:bodyPr>
            <a:lstStyle/>
            <a:p>
              <a:pPr algn="ctr">
                <a:defRPr/>
              </a:pPr>
              <a:r>
                <a:rPr lang="cs-CZ" sz="1400" dirty="0">
                  <a:solidFill>
                    <a:schemeClr val="tx1">
                      <a:lumMod val="50000"/>
                    </a:schemeClr>
                  </a:solidFill>
                  <a:latin typeface="Verdana" pitchFamily="34" charset="0"/>
                  <a:cs typeface="Arial" pitchFamily="34" charset="0"/>
                </a:rPr>
                <a:t>Office</a:t>
              </a:r>
              <a:endParaRPr lang="en-US" sz="1400" dirty="0" err="1">
                <a:solidFill>
                  <a:schemeClr val="tx1">
                    <a:lumMod val="50000"/>
                  </a:schemeClr>
                </a:solidFill>
                <a:latin typeface="Verdana" pitchFamily="34" charset="0"/>
                <a:cs typeface="Arial" pitchFamily="34" charset="0"/>
              </a:endParaRPr>
            </a:p>
          </p:txBody>
        </p:sp>
      </p:grpSp>
      <p:grpSp>
        <p:nvGrpSpPr>
          <p:cNvPr id="17" name="Skupina 27"/>
          <p:cNvGrpSpPr>
            <a:grpSpLocks/>
          </p:cNvGrpSpPr>
          <p:nvPr/>
        </p:nvGrpSpPr>
        <p:grpSpPr bwMode="auto">
          <a:xfrm>
            <a:off x="1356895" y="1458880"/>
            <a:ext cx="1374775" cy="1335088"/>
            <a:chOff x="2320925" y="1478797"/>
            <a:chExt cx="1374775" cy="1336477"/>
          </a:xfrm>
        </p:grpSpPr>
        <p:sp>
          <p:nvSpPr>
            <p:cNvPr id="18" name="Obdélník 17"/>
            <p:cNvSpPr/>
            <p:nvPr/>
          </p:nvSpPr>
          <p:spPr>
            <a:xfrm>
              <a:off x="2500313" y="1478797"/>
              <a:ext cx="1028700" cy="1028182"/>
            </a:xfrm>
            <a:prstGeom prst="rect">
              <a:avLst/>
            </a:prstGeom>
            <a:blipFill>
              <a:blip r:embed="rId4"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TextovéPole 18"/>
            <p:cNvSpPr txBox="1"/>
            <p:nvPr/>
          </p:nvSpPr>
          <p:spPr bwMode="auto">
            <a:xfrm>
              <a:off x="2320925" y="2506979"/>
              <a:ext cx="1374775" cy="308295"/>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Residential</a:t>
              </a:r>
            </a:p>
          </p:txBody>
        </p:sp>
      </p:grpSp>
      <p:grpSp>
        <p:nvGrpSpPr>
          <p:cNvPr id="46" name="Skupina 45"/>
          <p:cNvGrpSpPr/>
          <p:nvPr/>
        </p:nvGrpSpPr>
        <p:grpSpPr>
          <a:xfrm>
            <a:off x="4060407" y="3054212"/>
            <a:ext cx="1295400" cy="1335088"/>
            <a:chOff x="4049947" y="3275814"/>
            <a:chExt cx="1295400" cy="1335088"/>
          </a:xfrm>
        </p:grpSpPr>
        <p:sp>
          <p:nvSpPr>
            <p:cNvPr id="20" name="Obdélník 19"/>
            <p:cNvSpPr/>
            <p:nvPr/>
          </p:nvSpPr>
          <p:spPr>
            <a:xfrm>
              <a:off x="4192822" y="3275814"/>
              <a:ext cx="1028700" cy="1028700"/>
            </a:xfrm>
            <a:prstGeom prst="rect">
              <a:avLst/>
            </a:prstGeom>
            <a:blipFill>
              <a:blip r:embed="rId5"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extovéPole 20"/>
            <p:cNvSpPr txBox="1"/>
            <p:nvPr/>
          </p:nvSpPr>
          <p:spPr bwMode="auto">
            <a:xfrm>
              <a:off x="4049947" y="4304514"/>
              <a:ext cx="1295400" cy="306388"/>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Industry</a:t>
              </a:r>
            </a:p>
          </p:txBody>
        </p:sp>
      </p:grpSp>
      <p:grpSp>
        <p:nvGrpSpPr>
          <p:cNvPr id="45" name="Skupina 44"/>
          <p:cNvGrpSpPr/>
          <p:nvPr/>
        </p:nvGrpSpPr>
        <p:grpSpPr>
          <a:xfrm>
            <a:off x="6431798" y="1451411"/>
            <a:ext cx="1204913" cy="1335088"/>
            <a:chOff x="5669197" y="3275814"/>
            <a:chExt cx="1204913" cy="1335088"/>
          </a:xfrm>
        </p:grpSpPr>
        <p:sp>
          <p:nvSpPr>
            <p:cNvPr id="22" name="Obdélník 21"/>
            <p:cNvSpPr/>
            <p:nvPr/>
          </p:nvSpPr>
          <p:spPr>
            <a:xfrm>
              <a:off x="5750160" y="3275814"/>
              <a:ext cx="1028700" cy="1028700"/>
            </a:xfrm>
            <a:prstGeom prst="rect">
              <a:avLst/>
            </a:prstGeom>
            <a:blipFill>
              <a:blip r:embed="rId6"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ovéPole 22"/>
            <p:cNvSpPr txBox="1"/>
            <p:nvPr/>
          </p:nvSpPr>
          <p:spPr bwMode="auto">
            <a:xfrm>
              <a:off x="5669197" y="4304514"/>
              <a:ext cx="1204913" cy="306388"/>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Education</a:t>
              </a:r>
            </a:p>
          </p:txBody>
        </p:sp>
      </p:grpSp>
      <p:grpSp>
        <p:nvGrpSpPr>
          <p:cNvPr id="30" name="Skupina 26"/>
          <p:cNvGrpSpPr>
            <a:grpSpLocks/>
          </p:cNvGrpSpPr>
          <p:nvPr/>
        </p:nvGrpSpPr>
        <p:grpSpPr bwMode="auto">
          <a:xfrm>
            <a:off x="4588822" y="1452999"/>
            <a:ext cx="1428750" cy="1336675"/>
            <a:chOff x="733425" y="2971800"/>
            <a:chExt cx="1428750" cy="1336675"/>
          </a:xfrm>
        </p:grpSpPr>
        <p:sp>
          <p:nvSpPr>
            <p:cNvPr id="33" name="Obdélník 32"/>
            <p:cNvSpPr/>
            <p:nvPr/>
          </p:nvSpPr>
          <p:spPr>
            <a:xfrm>
              <a:off x="944563" y="2971800"/>
              <a:ext cx="1028700" cy="1028700"/>
            </a:xfrm>
            <a:prstGeom prst="rect">
              <a:avLst/>
            </a:prstGeom>
            <a:blipFill>
              <a:blip r:embed="rId7"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TextovéPole 33"/>
            <p:cNvSpPr txBox="1"/>
            <p:nvPr/>
          </p:nvSpPr>
          <p:spPr bwMode="auto">
            <a:xfrm>
              <a:off x="733425" y="4000500"/>
              <a:ext cx="1428750" cy="307975"/>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Government</a:t>
              </a:r>
            </a:p>
          </p:txBody>
        </p:sp>
      </p:grpSp>
      <p:grpSp>
        <p:nvGrpSpPr>
          <p:cNvPr id="35" name="Skupina 34"/>
          <p:cNvGrpSpPr/>
          <p:nvPr/>
        </p:nvGrpSpPr>
        <p:grpSpPr>
          <a:xfrm>
            <a:off x="5563813" y="3059522"/>
            <a:ext cx="1546225" cy="1550988"/>
            <a:chOff x="4675188" y="2971800"/>
            <a:chExt cx="1546225" cy="1550988"/>
          </a:xfrm>
        </p:grpSpPr>
        <p:sp>
          <p:nvSpPr>
            <p:cNvPr id="36" name="Obdélník 35"/>
            <p:cNvSpPr/>
            <p:nvPr/>
          </p:nvSpPr>
          <p:spPr>
            <a:xfrm>
              <a:off x="4916488" y="2971800"/>
              <a:ext cx="1028700" cy="1028700"/>
            </a:xfrm>
            <a:prstGeom prst="rect">
              <a:avLst/>
            </a:prstGeom>
            <a:blipFill>
              <a:blip r:embed="rId8"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TextovéPole 36"/>
            <p:cNvSpPr txBox="1"/>
            <p:nvPr/>
          </p:nvSpPr>
          <p:spPr bwMode="auto">
            <a:xfrm>
              <a:off x="4675188" y="4000500"/>
              <a:ext cx="1546225" cy="522288"/>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Leisure &amp; entertainment</a:t>
              </a:r>
            </a:p>
          </p:txBody>
        </p:sp>
      </p:grpSp>
      <p:grpSp>
        <p:nvGrpSpPr>
          <p:cNvPr id="49" name="Skupina 48"/>
          <p:cNvGrpSpPr/>
          <p:nvPr/>
        </p:nvGrpSpPr>
        <p:grpSpPr>
          <a:xfrm>
            <a:off x="2475289" y="3055800"/>
            <a:ext cx="1204912" cy="1333500"/>
            <a:chOff x="6405563" y="1479550"/>
            <a:chExt cx="1204912" cy="1333500"/>
          </a:xfrm>
        </p:grpSpPr>
        <p:sp>
          <p:nvSpPr>
            <p:cNvPr id="50" name="Obdélník 49"/>
            <p:cNvSpPr/>
            <p:nvPr/>
          </p:nvSpPr>
          <p:spPr>
            <a:xfrm>
              <a:off x="6481763" y="1479550"/>
              <a:ext cx="1028700" cy="1028700"/>
            </a:xfrm>
            <a:prstGeom prst="rect">
              <a:avLst/>
            </a:prstGeom>
            <a:blipFill>
              <a:blip r:embed="rId9" cstate="print">
                <a:extLst>
                  <a:ext uri="{28A0092B-C50C-407E-A947-70E740481C1C}">
                    <a14:useLocalDpi xmlns:a14="http://schemas.microsoft.com/office/drawing/2010/main" val="0"/>
                  </a:ext>
                </a:extLst>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TextovéPole 50"/>
            <p:cNvSpPr txBox="1"/>
            <p:nvPr/>
          </p:nvSpPr>
          <p:spPr bwMode="auto">
            <a:xfrm>
              <a:off x="6405563" y="2505075"/>
              <a:ext cx="1204912" cy="307975"/>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Healthcare</a:t>
              </a:r>
            </a:p>
          </p:txBody>
        </p:sp>
      </p:grpSp>
    </p:spTree>
    <p:extLst>
      <p:ext uri="{BB962C8B-B14F-4D97-AF65-F5344CB8AC3E}">
        <p14:creationId xmlns:p14="http://schemas.microsoft.com/office/powerpoint/2010/main" val="21702109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3888198" y="1554299"/>
            <a:ext cx="3298892" cy="2669869"/>
            <a:chOff x="4178788" y="1565453"/>
            <a:chExt cx="3298892" cy="2669869"/>
          </a:xfrm>
        </p:grpSpPr>
        <p:grpSp>
          <p:nvGrpSpPr>
            <p:cNvPr id="19" name="Skupina 18">
              <a:extLst>
                <a:ext uri="{FF2B5EF4-FFF2-40B4-BE49-F238E27FC236}">
                  <a16:creationId xmlns:a16="http://schemas.microsoft.com/office/drawing/2014/main" id="{D6D4C990-1EB0-4EE2-BCF1-64D5A023BCB4}"/>
                </a:ext>
              </a:extLst>
            </p:cNvPr>
            <p:cNvGrpSpPr>
              <a:grpSpLocks/>
            </p:cNvGrpSpPr>
            <p:nvPr/>
          </p:nvGrpSpPr>
          <p:grpSpPr bwMode="auto">
            <a:xfrm>
              <a:off x="4178788" y="1565453"/>
              <a:ext cx="3023235" cy="1579563"/>
              <a:chOff x="3585187" y="1355903"/>
              <a:chExt cx="3024356" cy="1579563"/>
            </a:xfrm>
          </p:grpSpPr>
          <p:sp>
            <p:nvSpPr>
              <p:cNvPr id="30" name="Obdélník 29">
                <a:extLst>
                  <a:ext uri="{FF2B5EF4-FFF2-40B4-BE49-F238E27FC236}">
                    <a16:creationId xmlns:a16="http://schemas.microsoft.com/office/drawing/2014/main" id="{5E37F217-C8B5-4C64-852D-5D2D0C64C78A}"/>
                  </a:ext>
                </a:extLst>
              </p:cNvPr>
              <p:cNvSpPr/>
              <p:nvPr/>
            </p:nvSpPr>
            <p:spPr>
              <a:xfrm>
                <a:off x="5237434" y="1355903"/>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bdélník 31">
                <a:extLst>
                  <a:ext uri="{FF2B5EF4-FFF2-40B4-BE49-F238E27FC236}">
                    <a16:creationId xmlns:a16="http://schemas.microsoft.com/office/drawing/2014/main" id="{AE79362A-258C-4462-9813-019E41D03526}"/>
                  </a:ext>
                </a:extLst>
              </p:cNvPr>
              <p:cNvSpPr/>
              <p:nvPr/>
            </p:nvSpPr>
            <p:spPr>
              <a:xfrm>
                <a:off x="3585187" y="1355903"/>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1" name="Zástupný symbol pro text 13">
              <a:extLst>
                <a:ext uri="{FF2B5EF4-FFF2-40B4-BE49-F238E27FC236}">
                  <a16:creationId xmlns:a16="http://schemas.microsoft.com/office/drawing/2014/main" id="{1D4BBC9C-7445-45D1-BE89-A208D09443F6}"/>
                </a:ext>
              </a:extLst>
            </p:cNvPr>
            <p:cNvSpPr txBox="1">
              <a:spLocks/>
            </p:cNvSpPr>
            <p:nvPr/>
          </p:nvSpPr>
          <p:spPr bwMode="auto">
            <a:xfrm>
              <a:off x="5554766" y="3316160"/>
              <a:ext cx="1922914" cy="919162"/>
            </a:xfrm>
            <a:prstGeom prst="rect">
              <a:avLst/>
            </a:prstGeom>
            <a:noFill/>
            <a:ln w="9525">
              <a:noFill/>
              <a:miter lim="800000"/>
              <a:headEnd/>
              <a:tailEnd/>
            </a:ln>
          </p:spPr>
          <p:txBody>
            <a:bodyPr/>
            <a:lstStyle/>
            <a:p>
              <a:pPr indent="-342900" algn="ctr" eaLnBrk="0" hangingPunct="0"/>
              <a:r>
                <a:rPr lang="en-US" sz="1000" dirty="0" err="1">
                  <a:solidFill>
                    <a:srgbClr val="2C2C2C"/>
                  </a:solidFill>
                  <a:latin typeface="Verdana" pitchFamily="34" charset="0"/>
                </a:rPr>
                <a:t>Mifare</a:t>
              </a:r>
              <a:r>
                <a:rPr lang="en-US" sz="1000" dirty="0">
                  <a:solidFill>
                    <a:srgbClr val="2C2C2C"/>
                  </a:solidFill>
                  <a:latin typeface="Verdana" pitchFamily="34" charset="0"/>
                </a:rPr>
                <a:t> Classic 1K RFID Card, 13.56MHz</a:t>
              </a:r>
              <a:endParaRPr lang="cs-CZ" sz="1000" dirty="0">
                <a:solidFill>
                  <a:srgbClr val="2C2C2C"/>
                </a:solidFill>
                <a:latin typeface="Verdana" pitchFamily="34" charset="0"/>
              </a:endParaRPr>
            </a:p>
            <a:p>
              <a:pPr indent="-342900" algn="ctr" eaLnBrk="0" hangingPunct="0"/>
              <a:endParaRPr lang="cs-CZ"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9134173</a:t>
              </a:r>
            </a:p>
          </p:txBody>
        </p:sp>
      </p:grpSp>
      <p:sp>
        <p:nvSpPr>
          <p:cNvPr id="3" name="Zástupný text 2">
            <a:extLst>
              <a:ext uri="{FF2B5EF4-FFF2-40B4-BE49-F238E27FC236}">
                <a16:creationId xmlns:a16="http://schemas.microsoft.com/office/drawing/2014/main" id="{B7033D83-5FB8-4283-9079-A38395DF91E3}"/>
              </a:ext>
            </a:extLst>
          </p:cNvPr>
          <p:cNvSpPr>
            <a:spLocks noGrp="1"/>
          </p:cNvSpPr>
          <p:nvPr>
            <p:ph type="body" sz="quarter" idx="13"/>
          </p:nvPr>
        </p:nvSpPr>
        <p:spPr/>
        <p:txBody>
          <a:bodyPr/>
          <a:lstStyle/>
          <a:p>
            <a:r>
              <a:rPr lang="cs-CZ" dirty="0"/>
              <a:t>Top </a:t>
            </a:r>
            <a:r>
              <a:rPr lang="cs-CZ" dirty="0" err="1"/>
              <a:t>selling</a:t>
            </a:r>
            <a:r>
              <a:rPr lang="cs-CZ" dirty="0"/>
              <a:t> </a:t>
            </a:r>
            <a:r>
              <a:rPr lang="cs-CZ" dirty="0" err="1"/>
              <a:t>accessories</a:t>
            </a:r>
            <a:r>
              <a:rPr lang="cs-CZ" dirty="0"/>
              <a:t> </a:t>
            </a:r>
          </a:p>
        </p:txBody>
      </p:sp>
      <p:sp>
        <p:nvSpPr>
          <p:cNvPr id="12" name="Zástupný symbol pro text 13">
            <a:extLst>
              <a:ext uri="{FF2B5EF4-FFF2-40B4-BE49-F238E27FC236}">
                <a16:creationId xmlns:a16="http://schemas.microsoft.com/office/drawing/2014/main" id="{B42B7CEF-1CEB-4565-B29B-60BC1986A569}"/>
              </a:ext>
            </a:extLst>
          </p:cNvPr>
          <p:cNvSpPr txBox="1">
            <a:spLocks/>
          </p:cNvSpPr>
          <p:nvPr/>
        </p:nvSpPr>
        <p:spPr bwMode="auto">
          <a:xfrm>
            <a:off x="3555580" y="3305006"/>
            <a:ext cx="1725410"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External Fingerprint Reader (USB)</a:t>
            </a:r>
            <a:endParaRPr lang="cs-CZ" sz="1000" dirty="0">
              <a:solidFill>
                <a:srgbClr val="2C2C2C"/>
              </a:solidFill>
              <a:latin typeface="Verdana" pitchFamily="34" charset="0"/>
            </a:endParaRPr>
          </a:p>
          <a:p>
            <a:pPr indent="-342900" algn="ctr" eaLnBrk="0" hangingPunct="0"/>
            <a:endParaRPr lang="cs-CZ"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9137423E</a:t>
            </a:r>
          </a:p>
        </p:txBody>
      </p:sp>
      <p:sp>
        <p:nvSpPr>
          <p:cNvPr id="13" name="Zástupný symbol pro text 13">
            <a:extLst>
              <a:ext uri="{FF2B5EF4-FFF2-40B4-BE49-F238E27FC236}">
                <a16:creationId xmlns:a16="http://schemas.microsoft.com/office/drawing/2014/main" id="{B153037E-3EB0-4BBE-A8C2-C94E03B03624}"/>
              </a:ext>
            </a:extLst>
          </p:cNvPr>
          <p:cNvSpPr txBox="1">
            <a:spLocks/>
          </p:cNvSpPr>
          <p:nvPr/>
        </p:nvSpPr>
        <p:spPr bwMode="auto">
          <a:xfrm>
            <a:off x="7095788" y="3305006"/>
            <a:ext cx="1761092"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Gooseneck</a:t>
            </a:r>
            <a:r>
              <a:rPr lang="cs-CZ" sz="1000" dirty="0">
                <a:solidFill>
                  <a:srgbClr val="2C2C2C"/>
                </a:solidFill>
                <a:latin typeface="Verdana" pitchFamily="34" charset="0"/>
              </a:rPr>
              <a:t> </a:t>
            </a:r>
            <a:r>
              <a:rPr lang="cs-CZ" sz="1000" dirty="0" err="1">
                <a:solidFill>
                  <a:srgbClr val="2C2C2C"/>
                </a:solidFill>
                <a:latin typeface="Verdana" pitchFamily="34" charset="0"/>
              </a:rPr>
              <a:t>Stand</a:t>
            </a:r>
            <a:r>
              <a:rPr lang="cs-CZ" sz="1000" dirty="0">
                <a:solidFill>
                  <a:srgbClr val="2C2C2C"/>
                </a:solidFill>
                <a:latin typeface="Verdana" pitchFamily="34" charset="0"/>
              </a:rPr>
              <a:t> </a:t>
            </a:r>
            <a:r>
              <a:rPr lang="cs-CZ" sz="1000" dirty="0" err="1">
                <a:solidFill>
                  <a:srgbClr val="2C2C2C"/>
                </a:solidFill>
                <a:latin typeface="Verdana" pitchFamily="34" charset="0"/>
              </a:rPr>
              <a:t>for</a:t>
            </a:r>
            <a:r>
              <a:rPr lang="cs-CZ" sz="1000" dirty="0">
                <a:solidFill>
                  <a:srgbClr val="2C2C2C"/>
                </a:solidFill>
                <a:latin typeface="Verdana" pitchFamily="34" charset="0"/>
              </a:rPr>
              <a:t> 2N</a:t>
            </a:r>
            <a:r>
              <a:rPr lang="cs-CZ" sz="1000" baseline="30000" dirty="0">
                <a:solidFill>
                  <a:srgbClr val="2C2C2C"/>
                </a:solidFill>
                <a:latin typeface="Verdana" pitchFamily="34" charset="0"/>
              </a:rPr>
              <a:t>®</a:t>
            </a:r>
            <a:r>
              <a:rPr lang="cs-CZ" sz="1000" dirty="0">
                <a:solidFill>
                  <a:srgbClr val="2C2C2C"/>
                </a:solidFill>
                <a:latin typeface="Verdana" pitchFamily="34" charset="0"/>
              </a:rPr>
              <a:t> IP </a:t>
            </a:r>
            <a:r>
              <a:rPr lang="cs-CZ" sz="1000" dirty="0" err="1">
                <a:solidFill>
                  <a:srgbClr val="2C2C2C"/>
                </a:solidFill>
                <a:latin typeface="Verdana" pitchFamily="34" charset="0"/>
              </a:rPr>
              <a:t>Force</a:t>
            </a:r>
            <a:r>
              <a:rPr lang="cs-CZ" sz="1000" dirty="0">
                <a:solidFill>
                  <a:srgbClr val="2C2C2C"/>
                </a:solidFill>
                <a:latin typeface="Verdana" pitchFamily="34" charset="0"/>
              </a:rPr>
              <a:t> and 2N</a:t>
            </a:r>
            <a:r>
              <a:rPr lang="cs-CZ" sz="1000" baseline="30000" dirty="0">
                <a:solidFill>
                  <a:srgbClr val="2C2C2C"/>
                </a:solidFill>
                <a:latin typeface="Verdana" pitchFamily="34" charset="0"/>
              </a:rPr>
              <a:t>®</a:t>
            </a:r>
            <a:r>
              <a:rPr lang="cs-CZ" sz="1000" dirty="0">
                <a:solidFill>
                  <a:srgbClr val="2C2C2C"/>
                </a:solidFill>
                <a:latin typeface="Verdana" pitchFamily="34" charset="0"/>
              </a:rPr>
              <a:t> IP </a:t>
            </a:r>
            <a:r>
              <a:rPr lang="cs-CZ" sz="1000" dirty="0" err="1">
                <a:solidFill>
                  <a:srgbClr val="2C2C2C"/>
                </a:solidFill>
                <a:latin typeface="Verdana" pitchFamily="34" charset="0"/>
              </a:rPr>
              <a:t>Safety</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915</a:t>
            </a:r>
            <a:r>
              <a:rPr lang="cs-CZ" sz="1000" b="1" dirty="0">
                <a:solidFill>
                  <a:srgbClr val="2C2C2C"/>
                </a:solidFill>
                <a:latin typeface="Verdana" pitchFamily="34" charset="0"/>
              </a:rPr>
              <a:t>1005</a:t>
            </a:r>
            <a:endParaRPr lang="en-US" sz="1000" b="1" dirty="0">
              <a:solidFill>
                <a:srgbClr val="2C2C2C"/>
              </a:solidFill>
              <a:latin typeface="Verdana" pitchFamily="34" charset="0"/>
            </a:endParaRPr>
          </a:p>
        </p:txBody>
      </p:sp>
      <p:sp>
        <p:nvSpPr>
          <p:cNvPr id="15" name="Obdélník 14">
            <a:extLst>
              <a:ext uri="{FF2B5EF4-FFF2-40B4-BE49-F238E27FC236}">
                <a16:creationId xmlns:a16="http://schemas.microsoft.com/office/drawing/2014/main" id="{30AD10ED-CBDB-4964-AAAF-1D3A5740B654}"/>
              </a:ext>
            </a:extLst>
          </p:cNvPr>
          <p:cNvSpPr/>
          <p:nvPr/>
        </p:nvSpPr>
        <p:spPr bwMode="auto">
          <a:xfrm>
            <a:off x="7191468" y="1554299"/>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8" descr="https://www.2n.cz/documents/22902/623072/9151005_gooseneck_web_front_right_213x200.png/769395c1-b12e-4447-bf01-bae5755af125?t=1487158510428">
            <a:extLst>
              <a:ext uri="{FF2B5EF4-FFF2-40B4-BE49-F238E27FC236}">
                <a16:creationId xmlns:a16="http://schemas.microsoft.com/office/drawing/2014/main" id="{C1105917-EF3C-4844-8B64-DDCA6005F4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0336" y="1581305"/>
            <a:ext cx="1560034" cy="1464821"/>
          </a:xfrm>
          <a:prstGeom prst="rect">
            <a:avLst/>
          </a:prstGeom>
          <a:noFill/>
        </p:spPr>
      </p:pic>
      <p:sp>
        <p:nvSpPr>
          <p:cNvPr id="16" name="Obdélník 15">
            <a:extLst>
              <a:ext uri="{FF2B5EF4-FFF2-40B4-BE49-F238E27FC236}">
                <a16:creationId xmlns:a16="http://schemas.microsoft.com/office/drawing/2014/main" id="{0A9F9CC4-2FA0-4C20-92E8-8A23A8809D3B}"/>
              </a:ext>
            </a:extLst>
          </p:cNvPr>
          <p:cNvSpPr/>
          <p:nvPr/>
        </p:nvSpPr>
        <p:spPr bwMode="auto">
          <a:xfrm>
            <a:off x="2232567" y="1570682"/>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Zástupný symbol pro text 13">
            <a:extLst>
              <a:ext uri="{FF2B5EF4-FFF2-40B4-BE49-F238E27FC236}">
                <a16:creationId xmlns:a16="http://schemas.microsoft.com/office/drawing/2014/main" id="{54709DE3-B67A-4425-93D0-95A483C80030}"/>
              </a:ext>
            </a:extLst>
          </p:cNvPr>
          <p:cNvSpPr txBox="1">
            <a:spLocks/>
          </p:cNvSpPr>
          <p:nvPr/>
        </p:nvSpPr>
        <p:spPr bwMode="auto">
          <a:xfrm>
            <a:off x="2072229" y="3290277"/>
            <a:ext cx="1692275" cy="919162"/>
          </a:xfrm>
          <a:prstGeom prst="rect">
            <a:avLst/>
          </a:prstGeom>
          <a:noFill/>
          <a:ln w="9525">
            <a:noFill/>
            <a:miter lim="800000"/>
            <a:headEnd/>
            <a:tailEnd/>
          </a:ln>
        </p:spPr>
        <p:txBody>
          <a:bodyPr/>
          <a:lstStyle/>
          <a:p>
            <a:pPr indent="-342900" algn="ctr" eaLnBrk="0" hangingPunct="0">
              <a:buFont typeface="Arial" charset="0"/>
              <a:buNone/>
            </a:pPr>
            <a:endParaRPr lang="cs-CZ" sz="300" dirty="0">
              <a:solidFill>
                <a:srgbClr val="2C2C2C"/>
              </a:solidFill>
              <a:latin typeface="Verdana" pitchFamily="34" charset="0"/>
            </a:endParaRPr>
          </a:p>
          <a:p>
            <a:pPr indent="-342900" algn="ctr" eaLnBrk="0" hangingPunct="0">
              <a:buFont typeface="Arial" charset="0"/>
              <a:buNone/>
            </a:pPr>
            <a:r>
              <a:rPr lang="cs-CZ" sz="1000" dirty="0" err="1">
                <a:solidFill>
                  <a:srgbClr val="2C2C2C"/>
                </a:solidFill>
                <a:latin typeface="Verdana" pitchFamily="34" charset="0"/>
              </a:rPr>
              <a:t>Electrical</a:t>
            </a:r>
            <a:r>
              <a:rPr lang="cs-CZ" sz="1000" dirty="0">
                <a:solidFill>
                  <a:srgbClr val="2C2C2C"/>
                </a:solidFill>
                <a:latin typeface="Verdana" pitchFamily="34" charset="0"/>
              </a:rPr>
              <a:t> Strike 11211</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932071E</a:t>
            </a:r>
          </a:p>
        </p:txBody>
      </p:sp>
      <p:pic>
        <p:nvPicPr>
          <p:cNvPr id="2" name="Obrázek 1">
            <a:extLst>
              <a:ext uri="{FF2B5EF4-FFF2-40B4-BE49-F238E27FC236}">
                <a16:creationId xmlns:a16="http://schemas.microsoft.com/office/drawing/2014/main" id="{BD51AE0C-F243-4740-A0D5-DD96EC788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214" y="1929990"/>
            <a:ext cx="1188000" cy="733421"/>
          </a:xfrm>
          <a:prstGeom prst="rect">
            <a:avLst/>
          </a:prstGeom>
        </p:spPr>
      </p:pic>
      <p:pic>
        <p:nvPicPr>
          <p:cNvPr id="4" name="Obrázek 3">
            <a:extLst>
              <a:ext uri="{FF2B5EF4-FFF2-40B4-BE49-F238E27FC236}">
                <a16:creationId xmlns:a16="http://schemas.microsoft.com/office/drawing/2014/main" id="{8D871538-9158-4D3B-8FB3-857284616C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692" y="1647779"/>
            <a:ext cx="612000" cy="1425368"/>
          </a:xfrm>
          <a:prstGeom prst="rect">
            <a:avLst/>
          </a:prstGeom>
        </p:spPr>
      </p:pic>
      <p:pic>
        <p:nvPicPr>
          <p:cNvPr id="5" name="Obrázek 4">
            <a:extLst>
              <a:ext uri="{FF2B5EF4-FFF2-40B4-BE49-F238E27FC236}">
                <a16:creationId xmlns:a16="http://schemas.microsoft.com/office/drawing/2014/main" id="{DDDDA946-E279-4FFA-9698-A07376AF5E7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7581" y="1855000"/>
            <a:ext cx="1188000" cy="1044832"/>
          </a:xfrm>
          <a:prstGeom prst="rect">
            <a:avLst/>
          </a:prstGeom>
        </p:spPr>
      </p:pic>
      <p:sp>
        <p:nvSpPr>
          <p:cNvPr id="20" name="Obdélník 19">
            <a:extLst>
              <a:ext uri="{FF2B5EF4-FFF2-40B4-BE49-F238E27FC236}">
                <a16:creationId xmlns:a16="http://schemas.microsoft.com/office/drawing/2014/main" id="{16FFEE92-FBBC-403D-87A0-AE1C66C85A36}"/>
              </a:ext>
            </a:extLst>
          </p:cNvPr>
          <p:cNvSpPr/>
          <p:nvPr/>
        </p:nvSpPr>
        <p:spPr bwMode="auto">
          <a:xfrm>
            <a:off x="580932" y="1570681"/>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 name="Obrázek 21">
            <a:extLst>
              <a:ext uri="{FF2B5EF4-FFF2-40B4-BE49-F238E27FC236}">
                <a16:creationId xmlns:a16="http://schemas.microsoft.com/office/drawing/2014/main" id="{7FC49859-799B-48AB-968E-06567DFF61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61" y="1901820"/>
            <a:ext cx="1260000" cy="884520"/>
          </a:xfrm>
          <a:prstGeom prst="rect">
            <a:avLst/>
          </a:prstGeom>
        </p:spPr>
      </p:pic>
      <p:sp>
        <p:nvSpPr>
          <p:cNvPr id="23" name="Zástupný symbol pro text 13">
            <a:extLst>
              <a:ext uri="{FF2B5EF4-FFF2-40B4-BE49-F238E27FC236}">
                <a16:creationId xmlns:a16="http://schemas.microsoft.com/office/drawing/2014/main" id="{0501EFC4-7A1D-4EA7-AE70-4DFEB1F3ACBB}"/>
              </a:ext>
            </a:extLst>
          </p:cNvPr>
          <p:cNvSpPr txBox="1">
            <a:spLocks/>
          </p:cNvSpPr>
          <p:nvPr/>
        </p:nvSpPr>
        <p:spPr bwMode="auto">
          <a:xfrm>
            <a:off x="366186" y="3305006"/>
            <a:ext cx="1801092" cy="919162"/>
          </a:xfrm>
          <a:prstGeom prst="rect">
            <a:avLst/>
          </a:prstGeom>
          <a:noFill/>
          <a:ln w="9525">
            <a:noFill/>
            <a:miter lim="800000"/>
            <a:headEnd/>
            <a:tailEnd/>
          </a:ln>
        </p:spPr>
        <p:txBody>
          <a:bodyPr/>
          <a:lstStyle/>
          <a:p>
            <a:pPr indent="-342900" algn="ctr" eaLnBrk="0" hangingPunct="0">
              <a:buFont typeface="Arial" charset="0"/>
              <a:buNone/>
            </a:pPr>
            <a:endParaRPr lang="cs-CZ" sz="300" dirty="0">
              <a:solidFill>
                <a:srgbClr val="2C2C2C"/>
              </a:solidFill>
              <a:latin typeface="Verdana" pitchFamily="34" charset="0"/>
            </a:endParaRPr>
          </a:p>
          <a:p>
            <a:pPr indent="-342900" algn="ctr" eaLnBrk="0" hangingPunct="0">
              <a:buFont typeface="Arial" charset="0"/>
              <a:buNone/>
            </a:pPr>
            <a:r>
              <a:rPr lang="en-US" sz="1000" dirty="0">
                <a:solidFill>
                  <a:srgbClr val="2C2C2C"/>
                </a:solidFill>
                <a:latin typeface="Verdana" pitchFamily="34" charset="0"/>
              </a:rPr>
              <a:t>AXIS A9188 Network I/O Relay Module for lifts</a:t>
            </a:r>
            <a:endParaRPr lang="cs-CZ" sz="10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9160501</a:t>
            </a:r>
          </a:p>
        </p:txBody>
      </p:sp>
    </p:spTree>
    <p:extLst>
      <p:ext uri="{BB962C8B-B14F-4D97-AF65-F5344CB8AC3E}">
        <p14:creationId xmlns:p14="http://schemas.microsoft.com/office/powerpoint/2010/main" val="262991398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soba, muž, mobilní telefon, telefon&#10;&#10;Popis byl vytvořen automaticky">
            <a:extLst>
              <a:ext uri="{FF2B5EF4-FFF2-40B4-BE49-F238E27FC236}">
                <a16:creationId xmlns:a16="http://schemas.microsoft.com/office/drawing/2014/main" id="{15ED7D3C-E062-48AE-A859-4458763C342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9134728" cy="5143500"/>
          </a:xfrm>
          <a:prstGeom prst="rect">
            <a:avLst/>
          </a:prstGeom>
        </p:spPr>
      </p:pic>
      <p:sp>
        <p:nvSpPr>
          <p:cNvPr id="3" name="TextovéPole 2">
            <a:extLst>
              <a:ext uri="{FF2B5EF4-FFF2-40B4-BE49-F238E27FC236}">
                <a16:creationId xmlns:a16="http://schemas.microsoft.com/office/drawing/2014/main" id="{92999B0D-0156-4D71-9FF3-A287E5450C33}"/>
              </a:ext>
            </a:extLst>
          </p:cNvPr>
          <p:cNvSpPr txBox="1"/>
          <p:nvPr/>
        </p:nvSpPr>
        <p:spPr bwMode="auto">
          <a:xfrm>
            <a:off x="1281048" y="2914896"/>
            <a:ext cx="4468152" cy="707886"/>
          </a:xfrm>
          <a:prstGeom prst="rect">
            <a:avLst/>
          </a:prstGeom>
          <a:noFill/>
          <a:ln w="9525">
            <a:noFill/>
            <a:miter lim="800000"/>
            <a:headEnd/>
            <a:tailEnd/>
          </a:ln>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rPr>
              <a:t>SOFTWARE MAKES </a:t>
            </a:r>
            <a:r>
              <a:rPr kumimoji="0" lang="cs-CZ" sz="2000" b="1"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rPr>
              <a:t>THE</a:t>
            </a:r>
            <a:r>
              <a:rPr kumimoji="0" lang="en-US" sz="2000" b="1"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rPr>
              <a:t> DIFFERENCE!</a:t>
            </a:r>
          </a:p>
        </p:txBody>
      </p:sp>
      <p:pic>
        <p:nvPicPr>
          <p:cNvPr id="5" name="Obrázek 4" descr="Obsah obrázku muž, černá, bílá, stojící&#10;&#10;Popis byl vytvořen automaticky">
            <a:extLst>
              <a:ext uri="{FF2B5EF4-FFF2-40B4-BE49-F238E27FC236}">
                <a16:creationId xmlns:a16="http://schemas.microsoft.com/office/drawing/2014/main" id="{080DFF31-87F7-4984-8C18-47FF8C4736A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749200" y="-901"/>
            <a:ext cx="3394800" cy="5144400"/>
          </a:xfrm>
          <a:prstGeom prst="rect">
            <a:avLst/>
          </a:prstGeom>
        </p:spPr>
      </p:pic>
      <p:sp>
        <p:nvSpPr>
          <p:cNvPr id="4" name="Zástupný symbol pro text 8">
            <a:extLst>
              <a:ext uri="{FF2B5EF4-FFF2-40B4-BE49-F238E27FC236}">
                <a16:creationId xmlns:a16="http://schemas.microsoft.com/office/drawing/2014/main" id="{651AA5B2-89A2-45C0-AC2E-A71AA0E976BF}"/>
              </a:ext>
            </a:extLst>
          </p:cNvPr>
          <p:cNvSpPr txBox="1">
            <a:spLocks/>
          </p:cNvSpPr>
          <p:nvPr/>
        </p:nvSpPr>
        <p:spPr bwMode="auto">
          <a:xfrm>
            <a:off x="5946597" y="3696"/>
            <a:ext cx="2990734" cy="5143499"/>
          </a:xfrm>
          <a:prstGeom prst="rect">
            <a:avLst/>
          </a:prstGeom>
          <a:noFill/>
          <a:ln>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Bef>
                <a:spcPts val="1800"/>
              </a:spcBef>
            </a:pPr>
            <a:endParaRPr lang="cs-CZ" sz="1800" b="0" dirty="0">
              <a:solidFill>
                <a:schemeClr val="bg1"/>
              </a:solidFill>
            </a:endParaRPr>
          </a:p>
          <a:p>
            <a:pPr marL="0" indent="0" algn="ctr">
              <a:lnSpc>
                <a:spcPct val="125000"/>
              </a:lnSpc>
              <a:spcBef>
                <a:spcPts val="1800"/>
              </a:spcBef>
            </a:pPr>
            <a:endParaRPr lang="cs-CZ" sz="1800" b="0" dirty="0">
              <a:solidFill>
                <a:schemeClr val="bg1"/>
              </a:solidFill>
            </a:endParaRPr>
          </a:p>
          <a:p>
            <a:pPr marL="0" indent="0" algn="ctr">
              <a:lnSpc>
                <a:spcPct val="125000"/>
              </a:lnSpc>
              <a:spcBef>
                <a:spcPts val="1800"/>
              </a:spcBef>
            </a:pPr>
            <a:r>
              <a:rPr lang="en-US" sz="1600" b="0" dirty="0">
                <a:solidFill>
                  <a:schemeClr val="bg1"/>
                </a:solidFill>
              </a:rPr>
              <a:t>Access Control is not only about devices,</a:t>
            </a:r>
            <a:endParaRPr lang="cs-CZ" sz="100" dirty="0">
              <a:solidFill>
                <a:schemeClr val="bg1"/>
              </a:solidFill>
            </a:endParaRPr>
          </a:p>
          <a:p>
            <a:pPr marL="0" indent="0" algn="ctr">
              <a:spcBef>
                <a:spcPts val="1800"/>
              </a:spcBef>
            </a:pPr>
            <a:r>
              <a:rPr lang="en-US" sz="2000" dirty="0">
                <a:solidFill>
                  <a:schemeClr val="bg1"/>
                </a:solidFill>
              </a:rPr>
              <a:t>it is mainly about the software</a:t>
            </a:r>
            <a:r>
              <a:rPr lang="cs-CZ" sz="2000" dirty="0">
                <a:solidFill>
                  <a:schemeClr val="bg1"/>
                </a:solidFill>
              </a:rPr>
              <a:t>,</a:t>
            </a:r>
            <a:r>
              <a:rPr lang="en-US" sz="100" dirty="0">
                <a:solidFill>
                  <a:schemeClr val="bg1"/>
                </a:solidFill>
              </a:rPr>
              <a:t> </a:t>
            </a:r>
            <a:endParaRPr lang="cs-CZ" sz="100" dirty="0">
              <a:solidFill>
                <a:schemeClr val="bg1"/>
              </a:solidFill>
            </a:endParaRPr>
          </a:p>
          <a:p>
            <a:pPr marL="0" indent="0" algn="ctr">
              <a:spcBef>
                <a:spcPts val="1800"/>
              </a:spcBef>
            </a:pPr>
            <a:r>
              <a:rPr lang="en-AU" sz="1600" b="0" dirty="0">
                <a:solidFill>
                  <a:schemeClr val="bg1"/>
                </a:solidFill>
              </a:rPr>
              <a:t>which </a:t>
            </a:r>
            <a:r>
              <a:rPr lang="en-US" sz="1600" b="0" dirty="0">
                <a:solidFill>
                  <a:schemeClr val="bg1"/>
                </a:solidFill>
              </a:rPr>
              <a:t>is the brain of the solution and allows admin to control all devices from one place</a:t>
            </a:r>
          </a:p>
        </p:txBody>
      </p:sp>
    </p:spTree>
    <p:extLst>
      <p:ext uri="{BB962C8B-B14F-4D97-AF65-F5344CB8AC3E}">
        <p14:creationId xmlns:p14="http://schemas.microsoft.com/office/powerpoint/2010/main" val="404404991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803592" y="1672247"/>
            <a:ext cx="4848208" cy="2554288"/>
          </a:xfrm>
        </p:spPr>
        <p:txBody>
          <a:bodyPr/>
          <a:lstStyle/>
          <a:p>
            <a:pPr>
              <a:defRPr/>
            </a:pPr>
            <a:r>
              <a:rPr lang="en-AU" sz="1400" kern="0" dirty="0">
                <a:solidFill>
                  <a:srgbClr val="000000"/>
                </a:solidFill>
              </a:rPr>
              <a:t>Access control software which is easy to use by non-professionals </a:t>
            </a:r>
          </a:p>
          <a:p>
            <a:pPr marL="285750" indent="-285750">
              <a:spcBef>
                <a:spcPts val="600"/>
              </a:spcBef>
              <a:buFont typeface="Arial" panose="020B0604020202020204" pitchFamily="34" charset="0"/>
              <a:buChar char="•"/>
              <a:defRPr/>
            </a:pPr>
            <a:r>
              <a:rPr lang="en-AU" sz="1200" b="1" dirty="0"/>
              <a:t>Bulk configuration </a:t>
            </a:r>
            <a:r>
              <a:rPr lang="en-AU" sz="1200" dirty="0"/>
              <a:t>and management of all connected 2N devices</a:t>
            </a:r>
          </a:p>
          <a:p>
            <a:pPr marL="285750" indent="-285750">
              <a:spcBef>
                <a:spcPts val="1200"/>
              </a:spcBef>
              <a:buFont typeface="Arial" panose="020B0604020202020204" pitchFamily="34" charset="0"/>
              <a:buChar char="•"/>
              <a:defRPr/>
            </a:pPr>
            <a:r>
              <a:rPr lang="en-AU" sz="1200" dirty="0"/>
              <a:t>Built-in </a:t>
            </a:r>
            <a:r>
              <a:rPr lang="en-AU" sz="1200" b="1" dirty="0"/>
              <a:t>Time &amp; Attendance </a:t>
            </a:r>
            <a:r>
              <a:rPr lang="en-AU" sz="1200" dirty="0"/>
              <a:t>and </a:t>
            </a:r>
            <a:r>
              <a:rPr lang="en-AU" sz="1200" b="1" dirty="0"/>
              <a:t>Multiple site control</a:t>
            </a:r>
          </a:p>
          <a:p>
            <a:pPr marL="285750" indent="-285750">
              <a:spcBef>
                <a:spcPts val="1200"/>
              </a:spcBef>
              <a:buFont typeface="Arial" panose="020B0604020202020204" pitchFamily="34" charset="0"/>
              <a:buChar char="•"/>
              <a:defRPr/>
            </a:pPr>
            <a:r>
              <a:rPr lang="en-AU" sz="1200" dirty="0"/>
              <a:t>Distributed as an </a:t>
            </a:r>
            <a:r>
              <a:rPr lang="en-AU" sz="1200" b="1" dirty="0"/>
              <a:t>.ova file </a:t>
            </a:r>
            <a:r>
              <a:rPr lang="en-AU" sz="1200" dirty="0"/>
              <a:t>that has to be imported to dedicated virtual server or on </a:t>
            </a:r>
            <a:r>
              <a:rPr lang="en-AU" sz="1200" b="1" dirty="0"/>
              <a:t>embedded PC </a:t>
            </a:r>
            <a:r>
              <a:rPr lang="en-AU" sz="1200" dirty="0">
                <a:latin typeface="Calibri" panose="020F0502020204030204" pitchFamily="34" charset="0"/>
                <a:cs typeface="Calibri" panose="020F0502020204030204" pitchFamily="34" charset="0"/>
              </a:rPr>
              <a:t>→</a:t>
            </a:r>
          </a:p>
          <a:p>
            <a:pPr>
              <a:spcBef>
                <a:spcPts val="600"/>
              </a:spcBef>
              <a:defRPr/>
            </a:pPr>
            <a:r>
              <a:rPr lang="en-AU" sz="1200" dirty="0">
                <a:latin typeface="Calibri" panose="020F0502020204030204" pitchFamily="34" charset="0"/>
                <a:cs typeface="Calibri" panose="020F0502020204030204" pitchFamily="34" charset="0"/>
              </a:rPr>
              <a:t>        </a:t>
            </a:r>
            <a:r>
              <a:rPr lang="en-AU" sz="1200" b="1" dirty="0"/>
              <a:t>2N</a:t>
            </a:r>
            <a:r>
              <a:rPr lang="en-AU" sz="1200" b="1" baseline="30000" dirty="0"/>
              <a:t>®</a:t>
            </a:r>
            <a:r>
              <a:rPr lang="en-AU" sz="1200" b="1" dirty="0"/>
              <a:t> Access Commander Box</a:t>
            </a:r>
            <a:endParaRPr lang="en-AU" sz="1200" dirty="0"/>
          </a:p>
          <a:p>
            <a:pPr marL="285750" indent="-285750">
              <a:spcBef>
                <a:spcPts val="1200"/>
              </a:spcBef>
              <a:buFont typeface="Arial" panose="020B0604020202020204" pitchFamily="34" charset="0"/>
              <a:buChar char="•"/>
              <a:defRPr/>
            </a:pPr>
            <a:r>
              <a:rPr lang="en-AU" sz="1200" b="1" dirty="0"/>
              <a:t>Integration with 3</a:t>
            </a:r>
            <a:r>
              <a:rPr lang="en-AU" sz="1200" b="1" baseline="30000" dirty="0"/>
              <a:t>rd</a:t>
            </a:r>
            <a:r>
              <a:rPr lang="en-AU" sz="1200" b="1" dirty="0"/>
              <a:t> party systems </a:t>
            </a:r>
            <a:r>
              <a:rPr lang="en-AU" sz="1200" dirty="0"/>
              <a:t>(VMS, T&amp;A, alarm…)</a:t>
            </a:r>
          </a:p>
          <a:p>
            <a:pPr marL="285750" indent="-285750">
              <a:buFont typeface="Arial" panose="020B0604020202020204" pitchFamily="34" charset="0"/>
              <a:buChar char="•"/>
              <a:defRPr/>
            </a:pPr>
            <a:endParaRPr lang="en-AU" sz="1200" dirty="0"/>
          </a:p>
          <a:p>
            <a:pPr marL="285750" indent="-285750">
              <a:buFont typeface="Arial" panose="020B0604020202020204" pitchFamily="34" charset="0"/>
              <a:buChar char="•"/>
              <a:defRPr/>
            </a:pPr>
            <a:endParaRPr lang="en-AU" sz="1400" dirty="0"/>
          </a:p>
          <a:p>
            <a:pPr marL="285750" indent="-285750">
              <a:buFont typeface="Arial" panose="020B0604020202020204" pitchFamily="34" charset="0"/>
              <a:buChar char="•"/>
              <a:defRPr/>
            </a:pPr>
            <a:endParaRPr lang="en-AU" sz="1400" b="1" kern="0" dirty="0">
              <a:solidFill>
                <a:srgbClr val="000000"/>
              </a:solidFill>
            </a:endParaRPr>
          </a:p>
          <a:p>
            <a:pPr marL="285750" indent="-285750">
              <a:buFont typeface="Arial" panose="020B0604020202020204" pitchFamily="34" charset="0"/>
              <a:buChar char="•"/>
              <a:defRPr/>
            </a:pPr>
            <a:endParaRPr lang="en-AU" sz="1400" b="1" dirty="0"/>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en-US" sz="1600" dirty="0"/>
              <a:t>2N</a:t>
            </a:r>
            <a:r>
              <a:rPr lang="en-US" sz="1600" baseline="30000" dirty="0"/>
              <a:t>®</a:t>
            </a:r>
            <a:r>
              <a:rPr lang="en-US" sz="1600" dirty="0"/>
              <a:t> </a:t>
            </a:r>
            <a:r>
              <a:rPr lang="cs-CZ" sz="1600" dirty="0"/>
              <a:t>Access </a:t>
            </a:r>
            <a:r>
              <a:rPr lang="cs-CZ" sz="1600" dirty="0" err="1"/>
              <a:t>Commander</a:t>
            </a:r>
            <a:endParaRPr lang="cs-CZ" sz="1600" dirty="0"/>
          </a:p>
        </p:txBody>
      </p:sp>
      <p:grpSp>
        <p:nvGrpSpPr>
          <p:cNvPr id="4" name="Skupina 3">
            <a:extLst>
              <a:ext uri="{FF2B5EF4-FFF2-40B4-BE49-F238E27FC236}">
                <a16:creationId xmlns:a16="http://schemas.microsoft.com/office/drawing/2014/main" id="{55A0E171-1260-463A-A4BB-7E85D8F62B9F}"/>
              </a:ext>
            </a:extLst>
          </p:cNvPr>
          <p:cNvGrpSpPr>
            <a:grpSpLocks/>
          </p:cNvGrpSpPr>
          <p:nvPr/>
        </p:nvGrpSpPr>
        <p:grpSpPr bwMode="auto">
          <a:xfrm>
            <a:off x="5848704" y="920061"/>
            <a:ext cx="2506997" cy="2054166"/>
            <a:chOff x="5813425" y="1342465"/>
            <a:chExt cx="2785298" cy="2283945"/>
          </a:xfrm>
        </p:grpSpPr>
        <p:pic>
          <p:nvPicPr>
            <p:cNvPr id="5" name="Picture 6" descr="Výsledek obrázku pro computer with monitor png">
              <a:extLst>
                <a:ext uri="{FF2B5EF4-FFF2-40B4-BE49-F238E27FC236}">
                  <a16:creationId xmlns:a16="http://schemas.microsoft.com/office/drawing/2014/main" id="{346B2E72-6744-4208-9AA2-9D3DD274C3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3425" y="1342465"/>
              <a:ext cx="2785298" cy="2283945"/>
            </a:xfrm>
            <a:prstGeom prst="rect">
              <a:avLst/>
            </a:prstGeom>
            <a:noFill/>
            <a:ln w="9525">
              <a:noFill/>
              <a:miter lim="800000"/>
              <a:headEnd/>
              <a:tailEnd/>
            </a:ln>
          </p:spPr>
        </p:pic>
        <p:pic>
          <p:nvPicPr>
            <p:cNvPr id="7" name="Picture 7" descr="C:\Users\Psota\Documents\Access Control\Access Commander\Obrazky\Dashboard_MKT full.png">
              <a:extLst>
                <a:ext uri="{FF2B5EF4-FFF2-40B4-BE49-F238E27FC236}">
                  <a16:creationId xmlns:a16="http://schemas.microsoft.com/office/drawing/2014/main" id="{8B3A051E-9454-4786-A799-BC1CAB795E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064" y="1447219"/>
              <a:ext cx="2537083" cy="1463143"/>
            </a:xfrm>
            <a:prstGeom prst="rect">
              <a:avLst/>
            </a:prstGeom>
            <a:noFill/>
            <a:ln w="9525">
              <a:noFill/>
              <a:miter lim="800000"/>
              <a:headEnd/>
              <a:tailEnd/>
            </a:ln>
          </p:spPr>
        </p:pic>
      </p:grpSp>
      <p:pic>
        <p:nvPicPr>
          <p:cNvPr id="9" name="Picture 2">
            <a:extLst>
              <a:ext uri="{FF2B5EF4-FFF2-40B4-BE49-F238E27FC236}">
                <a16:creationId xmlns:a16="http://schemas.microsoft.com/office/drawing/2014/main" id="{E6E5DF01-BEB8-4D3B-8D82-97B4C761C1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9329" y="3443849"/>
            <a:ext cx="2654102" cy="850674"/>
          </a:xfrm>
          <a:prstGeom prst="rect">
            <a:avLst/>
          </a:prstGeom>
          <a:noFill/>
          <a:ln w="9525">
            <a:noFill/>
            <a:miter lim="800000"/>
            <a:headEnd/>
            <a:tailEnd/>
          </a:ln>
        </p:spPr>
      </p:pic>
      <p:pic>
        <p:nvPicPr>
          <p:cNvPr id="11" name="Obrázek 10" descr="Obsah obrázku elektronika&#10;&#10;Popis byl vytvořen automaticky">
            <a:extLst>
              <a:ext uri="{FF2B5EF4-FFF2-40B4-BE49-F238E27FC236}">
                <a16:creationId xmlns:a16="http://schemas.microsoft.com/office/drawing/2014/main" id="{B9E266BA-A09F-4E51-960C-0117F1277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963" y="1943957"/>
            <a:ext cx="2579880" cy="1769060"/>
          </a:xfrm>
          <a:prstGeom prst="rect">
            <a:avLst/>
          </a:prstGeom>
        </p:spPr>
      </p:pic>
    </p:spTree>
    <p:extLst>
      <p:ext uri="{BB962C8B-B14F-4D97-AF65-F5344CB8AC3E}">
        <p14:creationId xmlns:p14="http://schemas.microsoft.com/office/powerpoint/2010/main" val="245896326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sz="1600" dirty="0"/>
              <a:t>My2N Cloud</a:t>
            </a:r>
          </a:p>
        </p:txBody>
      </p:sp>
      <p:pic>
        <p:nvPicPr>
          <p:cNvPr id="5" name="Picture 1" descr="C:\Users\Psota\Documents\Prezentace\Partnerské setkání\2018\Schemata - vertikaly\Home automation\My2N.png">
            <a:extLst>
              <a:ext uri="{FF2B5EF4-FFF2-40B4-BE49-F238E27FC236}">
                <a16:creationId xmlns:a16="http://schemas.microsoft.com/office/drawing/2014/main" id="{651CA321-5A5F-48C1-A047-342F4E1212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437" y="3026570"/>
            <a:ext cx="1188000" cy="1188000"/>
          </a:xfrm>
          <a:prstGeom prst="rect">
            <a:avLst/>
          </a:prstGeom>
          <a:noFill/>
        </p:spPr>
      </p:pic>
      <p:sp>
        <p:nvSpPr>
          <p:cNvPr id="7" name="Zástupný symbol pro text 4">
            <a:extLst>
              <a:ext uri="{FF2B5EF4-FFF2-40B4-BE49-F238E27FC236}">
                <a16:creationId xmlns:a16="http://schemas.microsoft.com/office/drawing/2014/main" id="{464AC775-A0FE-44C4-BB5A-FF3FE787455C}"/>
              </a:ext>
            </a:extLst>
          </p:cNvPr>
          <p:cNvSpPr txBox="1">
            <a:spLocks/>
          </p:cNvSpPr>
          <p:nvPr/>
        </p:nvSpPr>
        <p:spPr>
          <a:xfrm>
            <a:off x="3093346" y="1035117"/>
            <a:ext cx="5800489" cy="3226076"/>
          </a:xfrm>
          <a:prstGeom prst="rect">
            <a:avLst/>
          </a:prstGeom>
        </p:spPr>
        <p:txBody>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250825">
              <a:lnSpc>
                <a:spcPct val="120000"/>
              </a:lnSpc>
              <a:spcBef>
                <a:spcPts val="600"/>
              </a:spcBef>
              <a:spcAft>
                <a:spcPts val="600"/>
              </a:spcAft>
              <a:buFont typeface="Arial" panose="020B0604020202020204" pitchFamily="34" charset="0"/>
              <a:buNone/>
              <a:defRPr/>
            </a:pPr>
            <a:r>
              <a:rPr lang="en-GB" sz="1800" b="1" dirty="0">
                <a:solidFill>
                  <a:srgbClr val="005599"/>
                </a:solidFill>
              </a:rPr>
              <a:t>My2N</a:t>
            </a:r>
          </a:p>
        </p:txBody>
      </p:sp>
      <p:sp>
        <p:nvSpPr>
          <p:cNvPr id="3" name="Zástupný text 2">
            <a:extLst>
              <a:ext uri="{FF2B5EF4-FFF2-40B4-BE49-F238E27FC236}">
                <a16:creationId xmlns:a16="http://schemas.microsoft.com/office/drawing/2014/main" id="{71F95C94-F374-48A7-8F3E-B2B2AEBBAB3D}"/>
              </a:ext>
            </a:extLst>
          </p:cNvPr>
          <p:cNvSpPr>
            <a:spLocks noGrp="1"/>
          </p:cNvSpPr>
          <p:nvPr>
            <p:ph type="body" sz="quarter" idx="11"/>
          </p:nvPr>
        </p:nvSpPr>
        <p:spPr>
          <a:xfrm>
            <a:off x="884500" y="1765590"/>
            <a:ext cx="4695967" cy="2554285"/>
          </a:xfrm>
        </p:spPr>
        <p:txBody>
          <a:bodyPr/>
          <a:lstStyle/>
          <a:p>
            <a:pPr marL="0" lvl="1" indent="1588">
              <a:lnSpc>
                <a:spcPct val="120000"/>
              </a:lnSpc>
              <a:spcBef>
                <a:spcPts val="0"/>
              </a:spcBef>
              <a:spcAft>
                <a:spcPts val="600"/>
              </a:spcAft>
              <a:buNone/>
              <a:defRPr/>
            </a:pPr>
            <a:r>
              <a:rPr lang="cs-CZ" sz="1400" dirty="0" err="1">
                <a:solidFill>
                  <a:schemeClr val="tx1">
                    <a:lumMod val="50000"/>
                  </a:schemeClr>
                </a:solidFill>
              </a:rPr>
              <a:t>Our</a:t>
            </a:r>
            <a:r>
              <a:rPr lang="cs-CZ" sz="1400" dirty="0">
                <a:solidFill>
                  <a:schemeClr val="tx1">
                    <a:lumMod val="50000"/>
                  </a:schemeClr>
                </a:solidFill>
              </a:rPr>
              <a:t> p</a:t>
            </a:r>
            <a:r>
              <a:rPr lang="en-GB" sz="1400" dirty="0" err="1">
                <a:solidFill>
                  <a:schemeClr val="tx1">
                    <a:lumMod val="50000"/>
                  </a:schemeClr>
                </a:solidFill>
              </a:rPr>
              <a:t>rofessional</a:t>
            </a:r>
            <a:r>
              <a:rPr lang="en-GB" sz="1400" dirty="0">
                <a:solidFill>
                  <a:schemeClr val="tx1">
                    <a:lumMod val="50000"/>
                  </a:schemeClr>
                </a:solidFill>
              </a:rPr>
              <a:t> cloud </a:t>
            </a:r>
            <a:r>
              <a:rPr lang="en-GB" sz="1400" dirty="0" err="1">
                <a:solidFill>
                  <a:schemeClr val="tx1">
                    <a:lumMod val="50000"/>
                  </a:schemeClr>
                </a:solidFill>
              </a:rPr>
              <a:t>platfor</a:t>
            </a:r>
            <a:r>
              <a:rPr lang="cs-CZ" sz="1400" dirty="0">
                <a:solidFill>
                  <a:schemeClr val="tx1">
                    <a:lumMod val="50000"/>
                  </a:schemeClr>
                </a:solidFill>
              </a:rPr>
              <a:t>m =</a:t>
            </a:r>
            <a:r>
              <a:rPr lang="en-GB" sz="1400" dirty="0">
                <a:solidFill>
                  <a:schemeClr val="tx1">
                    <a:lumMod val="50000"/>
                  </a:schemeClr>
                </a:solidFill>
              </a:rPr>
              <a:t> </a:t>
            </a:r>
            <a:r>
              <a:rPr lang="en-US" sz="1400" dirty="0">
                <a:solidFill>
                  <a:schemeClr val="tx1">
                    <a:lumMod val="50000"/>
                  </a:schemeClr>
                </a:solidFill>
              </a:rPr>
              <a:t>source of your recurrent fees!</a:t>
            </a:r>
            <a:endParaRPr lang="cs-CZ" sz="14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2N</a:t>
            </a:r>
            <a:r>
              <a:rPr lang="en-GB" sz="1200" baseline="30000" dirty="0">
                <a:solidFill>
                  <a:srgbClr val="005094"/>
                </a:solidFill>
              </a:rPr>
              <a:t>®</a:t>
            </a:r>
            <a:r>
              <a:rPr lang="en-GB" sz="1200" dirty="0">
                <a:solidFill>
                  <a:srgbClr val="005094"/>
                </a:solidFill>
              </a:rPr>
              <a:t> Mobile Video</a:t>
            </a:r>
            <a:r>
              <a:rPr lang="en-GB" sz="1200" dirty="0"/>
              <a:t> </a:t>
            </a:r>
            <a:r>
              <a:rPr lang="en-GB" sz="1200" dirty="0">
                <a:solidFill>
                  <a:schemeClr val="tx1">
                    <a:lumMod val="50000"/>
                  </a:schemeClr>
                </a:solidFill>
              </a:rPr>
              <a:t>– </a:t>
            </a:r>
            <a:r>
              <a:rPr lang="en-GB" sz="1100" dirty="0">
                <a:solidFill>
                  <a:schemeClr val="tx1">
                    <a:lumMod val="50000"/>
                  </a:schemeClr>
                </a:solidFill>
              </a:rPr>
              <a:t>video calls from 2N IP intercoms to the </a:t>
            </a:r>
            <a:r>
              <a:rPr lang="cs-CZ" sz="1100" dirty="0">
                <a:solidFill>
                  <a:schemeClr val="tx1">
                    <a:lumMod val="50000"/>
                  </a:schemeClr>
                </a:solidFill>
              </a:rPr>
              <a:t> </a:t>
            </a:r>
            <a:r>
              <a:rPr lang="en-GB" sz="1100" dirty="0">
                <a:solidFill>
                  <a:schemeClr val="tx1">
                    <a:lumMod val="50000"/>
                  </a:schemeClr>
                </a:solidFill>
              </a:rPr>
              <a:t>smartphone via My2N cloud</a:t>
            </a:r>
            <a:endParaRPr lang="cs-CZ" sz="12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2N</a:t>
            </a:r>
            <a:r>
              <a:rPr lang="en-GB" sz="1200" baseline="30000" dirty="0">
                <a:solidFill>
                  <a:srgbClr val="005094"/>
                </a:solidFill>
              </a:rPr>
              <a:t>®</a:t>
            </a:r>
            <a:r>
              <a:rPr lang="en-GB" sz="1200" dirty="0">
                <a:solidFill>
                  <a:srgbClr val="005094"/>
                </a:solidFill>
              </a:rPr>
              <a:t> Remote Configuration</a:t>
            </a:r>
            <a:r>
              <a:rPr lang="en-GB" sz="1200" dirty="0"/>
              <a:t> </a:t>
            </a:r>
            <a:r>
              <a:rPr lang="en-GB" sz="1200" dirty="0">
                <a:solidFill>
                  <a:schemeClr val="tx1">
                    <a:lumMod val="50000"/>
                  </a:schemeClr>
                </a:solidFill>
              </a:rPr>
              <a:t>– </a:t>
            </a:r>
            <a:r>
              <a:rPr lang="en-GB" sz="1100" dirty="0">
                <a:solidFill>
                  <a:schemeClr val="tx1">
                    <a:lumMod val="50000"/>
                  </a:schemeClr>
                </a:solidFill>
              </a:rPr>
              <a:t>online remote management of all 2N devices without any network setup</a:t>
            </a:r>
            <a:endParaRPr lang="cs-CZ" sz="12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2N</a:t>
            </a:r>
            <a:r>
              <a:rPr lang="en-GB" sz="1200" baseline="30000" dirty="0">
                <a:solidFill>
                  <a:srgbClr val="005094"/>
                </a:solidFill>
              </a:rPr>
              <a:t>®</a:t>
            </a:r>
            <a:r>
              <a:rPr lang="en-GB" sz="1200" dirty="0">
                <a:solidFill>
                  <a:srgbClr val="005094"/>
                </a:solidFill>
              </a:rPr>
              <a:t> Partner API</a:t>
            </a:r>
            <a:r>
              <a:rPr lang="en-GB" sz="1200" dirty="0"/>
              <a:t> </a:t>
            </a:r>
            <a:r>
              <a:rPr lang="en-GB" sz="1200" dirty="0">
                <a:solidFill>
                  <a:schemeClr val="tx1">
                    <a:lumMod val="50000"/>
                  </a:schemeClr>
                </a:solidFill>
              </a:rPr>
              <a:t>– </a:t>
            </a:r>
            <a:r>
              <a:rPr lang="en-GB" sz="1100" dirty="0">
                <a:solidFill>
                  <a:schemeClr val="tx1">
                    <a:lumMod val="50000"/>
                  </a:schemeClr>
                </a:solidFill>
              </a:rPr>
              <a:t>integration of 2N products to 3</a:t>
            </a:r>
            <a:r>
              <a:rPr lang="en-GB" sz="1100" baseline="30000" dirty="0">
                <a:solidFill>
                  <a:schemeClr val="tx1">
                    <a:lumMod val="50000"/>
                  </a:schemeClr>
                </a:solidFill>
              </a:rPr>
              <a:t>rd</a:t>
            </a:r>
            <a:r>
              <a:rPr lang="en-GB" sz="1100" dirty="0">
                <a:solidFill>
                  <a:schemeClr val="tx1">
                    <a:lumMod val="50000"/>
                  </a:schemeClr>
                </a:solidFill>
              </a:rPr>
              <a:t> party solutions over the Internet</a:t>
            </a:r>
            <a:endParaRPr lang="cs-CZ" sz="12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Site Management </a:t>
            </a:r>
            <a:r>
              <a:rPr lang="en-GB" sz="1200" dirty="0">
                <a:solidFill>
                  <a:schemeClr val="tx1">
                    <a:lumMod val="50000"/>
                  </a:schemeClr>
                </a:solidFill>
              </a:rPr>
              <a:t>– </a:t>
            </a:r>
            <a:r>
              <a:rPr lang="en-GB" sz="1100" dirty="0">
                <a:solidFill>
                  <a:schemeClr val="tx1">
                    <a:lumMod val="50000"/>
                  </a:schemeClr>
                </a:solidFill>
              </a:rPr>
              <a:t>integrator has only one My2N account to manage different sites separately</a:t>
            </a:r>
            <a:endParaRPr lang="en-GB" sz="1200" dirty="0">
              <a:solidFill>
                <a:schemeClr val="tx1">
                  <a:lumMod val="50000"/>
                </a:schemeClr>
              </a:solidFill>
            </a:endParaRPr>
          </a:p>
          <a:p>
            <a:endParaRPr lang="cs-CZ" dirty="0"/>
          </a:p>
        </p:txBody>
      </p:sp>
      <p:pic>
        <p:nvPicPr>
          <p:cNvPr id="9" name="Picture 3" descr="D:\!!!!!SDILENE!!!!!\!!!!2018!!!!\Pics Smazat\prezentace\mobile video_ico.png">
            <a:extLst>
              <a:ext uri="{FF2B5EF4-FFF2-40B4-BE49-F238E27FC236}">
                <a16:creationId xmlns:a16="http://schemas.microsoft.com/office/drawing/2014/main" id="{ABA14EAC-9A45-42CE-9CC7-1F753F33AC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86" y="2485833"/>
            <a:ext cx="320026" cy="342900"/>
          </a:xfrm>
          <a:prstGeom prst="rect">
            <a:avLst/>
          </a:prstGeom>
          <a:noFill/>
        </p:spPr>
      </p:pic>
      <p:pic>
        <p:nvPicPr>
          <p:cNvPr id="10" name="Picture 4" descr="D:\!!!!!SDILENE!!!!!\!!!!2018!!!!\Pics Smazat\prezentace\management_ico.png">
            <a:extLst>
              <a:ext uri="{FF2B5EF4-FFF2-40B4-BE49-F238E27FC236}">
                <a16:creationId xmlns:a16="http://schemas.microsoft.com/office/drawing/2014/main" id="{3F50C388-A327-46B3-BAEF-DC22072179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86" y="2986640"/>
            <a:ext cx="320027" cy="342900"/>
          </a:xfrm>
          <a:prstGeom prst="rect">
            <a:avLst/>
          </a:prstGeom>
          <a:noFill/>
        </p:spPr>
      </p:pic>
      <p:pic>
        <p:nvPicPr>
          <p:cNvPr id="11" name="Picture 4" descr="D:\!!!!!SDILENE!!!!!\!!!!2018!!!!\Pics Smazat\prezentace\site_ico.png">
            <a:extLst>
              <a:ext uri="{FF2B5EF4-FFF2-40B4-BE49-F238E27FC236}">
                <a16:creationId xmlns:a16="http://schemas.microsoft.com/office/drawing/2014/main" id="{40B1D1D1-8319-4F65-92F0-58CB2A7A68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661" y="3872737"/>
            <a:ext cx="320028" cy="342901"/>
          </a:xfrm>
          <a:prstGeom prst="rect">
            <a:avLst/>
          </a:prstGeom>
          <a:noFill/>
        </p:spPr>
      </p:pic>
      <p:grpSp>
        <p:nvGrpSpPr>
          <p:cNvPr id="12" name="Skupina 11">
            <a:extLst>
              <a:ext uri="{FF2B5EF4-FFF2-40B4-BE49-F238E27FC236}">
                <a16:creationId xmlns:a16="http://schemas.microsoft.com/office/drawing/2014/main" id="{B85DB354-C1BD-45B4-95BA-B24278E0C3B4}"/>
              </a:ext>
            </a:extLst>
          </p:cNvPr>
          <p:cNvGrpSpPr/>
          <p:nvPr/>
        </p:nvGrpSpPr>
        <p:grpSpPr>
          <a:xfrm>
            <a:off x="466623" y="3417485"/>
            <a:ext cx="320028" cy="374119"/>
            <a:chOff x="3489805" y="3029339"/>
            <a:chExt cx="320028" cy="374119"/>
          </a:xfrm>
        </p:grpSpPr>
        <p:grpSp>
          <p:nvGrpSpPr>
            <p:cNvPr id="13" name="Skupina 12">
              <a:extLst>
                <a:ext uri="{FF2B5EF4-FFF2-40B4-BE49-F238E27FC236}">
                  <a16:creationId xmlns:a16="http://schemas.microsoft.com/office/drawing/2014/main" id="{8EDB8EE3-4DF5-423C-97DA-3A1C5FB9ADEA}"/>
                </a:ext>
              </a:extLst>
            </p:cNvPr>
            <p:cNvGrpSpPr/>
            <p:nvPr/>
          </p:nvGrpSpPr>
          <p:grpSpPr>
            <a:xfrm>
              <a:off x="3489805" y="3060557"/>
              <a:ext cx="320028" cy="342901"/>
              <a:chOff x="4421786" y="4321846"/>
              <a:chExt cx="319490" cy="342324"/>
            </a:xfrm>
          </p:grpSpPr>
          <p:grpSp>
            <p:nvGrpSpPr>
              <p:cNvPr id="15" name="Skupina 14">
                <a:extLst>
                  <a:ext uri="{FF2B5EF4-FFF2-40B4-BE49-F238E27FC236}">
                    <a16:creationId xmlns:a16="http://schemas.microsoft.com/office/drawing/2014/main" id="{C6169649-4B5F-418B-AD70-C57A7B9AABBC}"/>
                  </a:ext>
                </a:extLst>
              </p:cNvPr>
              <p:cNvGrpSpPr/>
              <p:nvPr/>
            </p:nvGrpSpPr>
            <p:grpSpPr>
              <a:xfrm>
                <a:off x="4421786" y="4321846"/>
                <a:ext cx="319490" cy="342324"/>
                <a:chOff x="1829963" y="1089567"/>
                <a:chExt cx="940761" cy="1008000"/>
              </a:xfrm>
            </p:grpSpPr>
            <p:pic>
              <p:nvPicPr>
                <p:cNvPr id="17" name="Picture 4" descr="D:\!!!!!SDILENE!!!!!\!!!!2018!!!!\Pics Smazat\prezentace\management_ico.png">
                  <a:extLst>
                    <a:ext uri="{FF2B5EF4-FFF2-40B4-BE49-F238E27FC236}">
                      <a16:creationId xmlns:a16="http://schemas.microsoft.com/office/drawing/2014/main" id="{76F373F5-C724-46F0-8318-816918A225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9963" y="1089567"/>
                  <a:ext cx="940761" cy="1008000"/>
                </a:xfrm>
                <a:prstGeom prst="rect">
                  <a:avLst/>
                </a:prstGeom>
                <a:noFill/>
              </p:spPr>
            </p:pic>
            <p:sp>
              <p:nvSpPr>
                <p:cNvPr id="18" name="Obdélník 17">
                  <a:extLst>
                    <a:ext uri="{FF2B5EF4-FFF2-40B4-BE49-F238E27FC236}">
                      <a16:creationId xmlns:a16="http://schemas.microsoft.com/office/drawing/2014/main" id="{084DBF99-A94C-471A-A531-C00320BFD6EE}"/>
                    </a:ext>
                  </a:extLst>
                </p:cNvPr>
                <p:cNvSpPr/>
                <p:nvPr/>
              </p:nvSpPr>
              <p:spPr>
                <a:xfrm>
                  <a:off x="2116043" y="1215030"/>
                  <a:ext cx="360000" cy="42401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Calibri"/>
                    <a:ea typeface="+mn-ea"/>
                    <a:cs typeface="+mn-cs"/>
                  </a:endParaRPr>
                </a:p>
              </p:txBody>
            </p:sp>
            <p:sp>
              <p:nvSpPr>
                <p:cNvPr id="19" name="Obdélník 18">
                  <a:extLst>
                    <a:ext uri="{FF2B5EF4-FFF2-40B4-BE49-F238E27FC236}">
                      <a16:creationId xmlns:a16="http://schemas.microsoft.com/office/drawing/2014/main" id="{6FAF3340-C734-4C7A-AD90-E5FCE9BA14E3}"/>
                    </a:ext>
                  </a:extLst>
                </p:cNvPr>
                <p:cNvSpPr/>
                <p:nvPr/>
              </p:nvSpPr>
              <p:spPr>
                <a:xfrm>
                  <a:off x="2039843" y="1300240"/>
                  <a:ext cx="512400" cy="229153"/>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Calibri"/>
                    <a:ea typeface="+mn-ea"/>
                    <a:cs typeface="+mn-cs"/>
                  </a:endParaRPr>
                </a:p>
              </p:txBody>
            </p:sp>
          </p:grpSp>
          <p:pic>
            <p:nvPicPr>
              <p:cNvPr id="16" name="Obrázek 15">
                <a:extLst>
                  <a:ext uri="{FF2B5EF4-FFF2-40B4-BE49-F238E27FC236}">
                    <a16:creationId xmlns:a16="http://schemas.microsoft.com/office/drawing/2014/main" id="{09BA8953-79DD-4420-9074-5545251E6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5919" y="4364454"/>
                <a:ext cx="168303" cy="168303"/>
              </a:xfrm>
              <a:prstGeom prst="rect">
                <a:avLst/>
              </a:prstGeom>
            </p:spPr>
          </p:pic>
        </p:grpSp>
        <p:pic>
          <p:nvPicPr>
            <p:cNvPr id="14" name="Grafický objekt 13" descr="Mrak">
              <a:extLst>
                <a:ext uri="{FF2B5EF4-FFF2-40B4-BE49-F238E27FC236}">
                  <a16:creationId xmlns:a16="http://schemas.microsoft.com/office/drawing/2014/main" id="{BB9D315C-76B3-4493-B33F-BAF056C11B05}"/>
                </a:ext>
              </a:extLst>
            </p:cNvPr>
            <p:cNvPicPr>
              <a:picLocks/>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25851" y="3029339"/>
              <a:ext cx="266400" cy="288000"/>
            </a:xfrm>
            <a:prstGeom prst="rect">
              <a:avLst/>
            </a:prstGeom>
          </p:spPr>
        </p:pic>
      </p:grpSp>
      <p:pic>
        <p:nvPicPr>
          <p:cNvPr id="22" name="Obrázek 21" descr="Obsah obrázku elektronika, monitor, obrazovka, počítač&#10;&#10;Popis byl vytvořen automaticky">
            <a:extLst>
              <a:ext uri="{FF2B5EF4-FFF2-40B4-BE49-F238E27FC236}">
                <a16:creationId xmlns:a16="http://schemas.microsoft.com/office/drawing/2014/main" id="{8AEA0156-2EF8-428A-8FD8-FD24238517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8780" y="600627"/>
            <a:ext cx="3096000" cy="2860433"/>
          </a:xfrm>
          <a:prstGeom prst="rect">
            <a:avLst/>
          </a:prstGeom>
        </p:spPr>
      </p:pic>
    </p:spTree>
    <p:extLst>
      <p:ext uri="{BB962C8B-B14F-4D97-AF65-F5344CB8AC3E}">
        <p14:creationId xmlns:p14="http://schemas.microsoft.com/office/powerpoint/2010/main" val="174902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Zástupný symbol pro text 23"/>
          <p:cNvSpPr>
            <a:spLocks noGrp="1"/>
          </p:cNvSpPr>
          <p:nvPr>
            <p:ph type="body" sz="quarter" idx="11"/>
          </p:nvPr>
        </p:nvSpPr>
        <p:spPr bwMode="auto">
          <a:xfrm>
            <a:off x="353276" y="1549293"/>
            <a:ext cx="3419471" cy="978400"/>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defRPr/>
            </a:pPr>
            <a:r>
              <a:rPr lang="cs-CZ" sz="1400" b="1" kern="0" dirty="0">
                <a:solidFill>
                  <a:srgbClr val="005596"/>
                </a:solidFill>
              </a:rPr>
              <a:t>Network Scanner</a:t>
            </a:r>
          </a:p>
          <a:p>
            <a:pPr marL="285750" indent="-285750">
              <a:spcBef>
                <a:spcPts val="600"/>
              </a:spcBef>
              <a:buFont typeface="Arial" panose="020B0604020202020204" pitchFamily="34" charset="0"/>
              <a:buChar char="•"/>
              <a:defRPr/>
            </a:pPr>
            <a:r>
              <a:rPr lang="en-AU" sz="1200" dirty="0"/>
              <a:t>Application for locating 2N IP devices in the LAN network</a:t>
            </a:r>
          </a:p>
          <a:p>
            <a:pPr marL="285750" indent="-285750">
              <a:lnSpc>
                <a:spcPts val="2000"/>
              </a:lnSpc>
              <a:buFont typeface="Arial" panose="020B0604020202020204" pitchFamily="34" charset="0"/>
              <a:buChar char="•"/>
              <a:defRPr/>
            </a:pPr>
            <a:r>
              <a:rPr lang="en-AU" sz="1200" dirty="0"/>
              <a:t>Makes system configuration easier</a:t>
            </a:r>
          </a:p>
          <a:p>
            <a:pPr>
              <a:lnSpc>
                <a:spcPts val="2000"/>
              </a:lnSpc>
              <a:defRPr/>
            </a:pPr>
            <a:endParaRPr lang="cs-CZ" sz="1200" dirty="0"/>
          </a:p>
          <a:p>
            <a:pPr>
              <a:buFont typeface="Arial" pitchFamily="34" charset="0"/>
              <a:buChar char="•"/>
            </a:pPr>
            <a:endParaRPr lang="en-US" sz="1200" dirty="0">
              <a:solidFill>
                <a:srgbClr val="2C2C2C"/>
              </a:solidFill>
            </a:endParaRPr>
          </a:p>
        </p:txBody>
      </p:sp>
      <p:sp>
        <p:nvSpPr>
          <p:cNvPr id="12" name="Obdélník: s jedním odříznutým rohem 11">
            <a:extLst>
              <a:ext uri="{FF2B5EF4-FFF2-40B4-BE49-F238E27FC236}">
                <a16:creationId xmlns:a16="http://schemas.microsoft.com/office/drawing/2014/main" id="{98777CB1-1EC6-4D0B-8BD4-41CA515FD300}"/>
              </a:ext>
            </a:extLst>
          </p:cNvPr>
          <p:cNvSpPr/>
          <p:nvPr/>
        </p:nvSpPr>
        <p:spPr>
          <a:xfrm rot="10800000">
            <a:off x="298944" y="962425"/>
            <a:ext cx="5206520" cy="417112"/>
          </a:xfrm>
          <a:prstGeom prst="snip1Rect">
            <a:avLst>
              <a:gd name="adj" fmla="val 42843"/>
            </a:avLst>
          </a:prstGeom>
          <a:solidFill>
            <a:srgbClr val="00559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Zástupný symbol pro text 8">
            <a:extLst>
              <a:ext uri="{FF2B5EF4-FFF2-40B4-BE49-F238E27FC236}">
                <a16:creationId xmlns:a16="http://schemas.microsoft.com/office/drawing/2014/main" id="{558F9347-F791-455B-B330-45E9A1D80432}"/>
              </a:ext>
            </a:extLst>
          </p:cNvPr>
          <p:cNvSpPr txBox="1">
            <a:spLocks/>
          </p:cNvSpPr>
          <p:nvPr/>
        </p:nvSpPr>
        <p:spPr bwMode="auto">
          <a:xfrm>
            <a:off x="459047" y="999531"/>
            <a:ext cx="4761221" cy="342900"/>
          </a:xfrm>
          <a:prstGeom prst="rect">
            <a:avLst/>
          </a:prstGeom>
          <a:noFill/>
          <a:ln>
            <a:miter lim="800000"/>
            <a:headEnd/>
            <a:tailEnd/>
          </a:ln>
        </p:spPr>
        <p:txBody>
          <a:bodyPr vert="horz" wrap="square" lIns="91440" tIns="45720" rIns="91440" bIns="45720" numCol="1" anchorCtr="0" compatLnSpc="1">
            <a:prstTxWarp prst="textNoShape">
              <a:avLst/>
            </a:prstTxWarp>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err="1">
                <a:solidFill>
                  <a:schemeClr val="bg1"/>
                </a:solidFill>
              </a:rPr>
              <a:t>Freely</a:t>
            </a:r>
            <a:r>
              <a:rPr lang="cs-CZ" sz="1400" dirty="0">
                <a:solidFill>
                  <a:schemeClr val="bg1"/>
                </a:solidFill>
              </a:rPr>
              <a:t> </a:t>
            </a:r>
            <a:r>
              <a:rPr lang="cs-CZ" sz="1400" dirty="0" err="1">
                <a:solidFill>
                  <a:schemeClr val="bg1"/>
                </a:solidFill>
              </a:rPr>
              <a:t>available</a:t>
            </a:r>
            <a:r>
              <a:rPr lang="cs-CZ" sz="1400" dirty="0">
                <a:solidFill>
                  <a:schemeClr val="bg1"/>
                </a:solidFill>
              </a:rPr>
              <a:t> </a:t>
            </a:r>
            <a:r>
              <a:rPr lang="cs-CZ" sz="1400" dirty="0" err="1">
                <a:solidFill>
                  <a:schemeClr val="bg1"/>
                </a:solidFill>
              </a:rPr>
              <a:t>tools</a:t>
            </a:r>
            <a:r>
              <a:rPr lang="cs-CZ" sz="1400" dirty="0">
                <a:solidFill>
                  <a:schemeClr val="bg1"/>
                </a:solidFill>
              </a:rPr>
              <a:t> to </a:t>
            </a:r>
            <a:r>
              <a:rPr lang="cs-CZ" sz="1400" dirty="0" err="1">
                <a:solidFill>
                  <a:schemeClr val="bg1"/>
                </a:solidFill>
              </a:rPr>
              <a:t>simplify</a:t>
            </a:r>
            <a:r>
              <a:rPr lang="cs-CZ" sz="1400" dirty="0">
                <a:solidFill>
                  <a:schemeClr val="bg1"/>
                </a:solidFill>
              </a:rPr>
              <a:t> </a:t>
            </a:r>
            <a:r>
              <a:rPr lang="cs-CZ" sz="1400" dirty="0" err="1">
                <a:solidFill>
                  <a:schemeClr val="bg1"/>
                </a:solidFill>
              </a:rPr>
              <a:t>your</a:t>
            </a:r>
            <a:r>
              <a:rPr lang="cs-CZ" sz="1400" dirty="0">
                <a:solidFill>
                  <a:schemeClr val="bg1"/>
                </a:solidFill>
              </a:rPr>
              <a:t> </a:t>
            </a:r>
            <a:r>
              <a:rPr lang="cs-CZ" sz="1400" dirty="0" err="1">
                <a:solidFill>
                  <a:schemeClr val="bg1"/>
                </a:solidFill>
              </a:rPr>
              <a:t>work</a:t>
            </a:r>
            <a:endParaRPr lang="cs-CZ" sz="1400" dirty="0">
              <a:solidFill>
                <a:schemeClr val="bg1"/>
              </a:solidFill>
            </a:endParaRPr>
          </a:p>
        </p:txBody>
      </p:sp>
      <p:sp>
        <p:nvSpPr>
          <p:cNvPr id="16" name="Obdélník 15">
            <a:extLst>
              <a:ext uri="{FF2B5EF4-FFF2-40B4-BE49-F238E27FC236}">
                <a16:creationId xmlns:a16="http://schemas.microsoft.com/office/drawing/2014/main" id="{2866C96F-4FF1-44E0-87B7-87FE200F7387}"/>
              </a:ext>
            </a:extLst>
          </p:cNvPr>
          <p:cNvSpPr/>
          <p:nvPr/>
        </p:nvSpPr>
        <p:spPr>
          <a:xfrm>
            <a:off x="5505464" y="868363"/>
            <a:ext cx="3122117" cy="20156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B9A95A09-4455-45A3-9DEC-7356601E9EEC}"/>
              </a:ext>
            </a:extLst>
          </p:cNvPr>
          <p:cNvSpPr/>
          <p:nvPr/>
        </p:nvSpPr>
        <p:spPr>
          <a:xfrm>
            <a:off x="353276" y="2583524"/>
            <a:ext cx="2962014" cy="19311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EF8A7F7C-38C9-4370-9FC8-FE8231120E41}"/>
              </a:ext>
            </a:extLst>
          </p:cNvPr>
          <p:cNvSpPr txBox="1"/>
          <p:nvPr/>
        </p:nvSpPr>
        <p:spPr bwMode="auto">
          <a:xfrm>
            <a:off x="5107092" y="3009876"/>
            <a:ext cx="3797883" cy="1440394"/>
          </a:xfrm>
          <a:prstGeom prst="rect">
            <a:avLst/>
          </a:prstGeom>
          <a:noFill/>
          <a:ln w="9525">
            <a:noFill/>
            <a:miter lim="800000"/>
            <a:headEnd/>
            <a:tailEnd/>
          </a:ln>
        </p:spPr>
        <p:txBody>
          <a:bodyPr wrap="square" rtlCol="0">
            <a:spAutoFit/>
          </a:bodyPr>
          <a:lstStyle/>
          <a:p>
            <a:pPr>
              <a:lnSpc>
                <a:spcPct val="90000"/>
              </a:lnSpc>
              <a:defRPr/>
            </a:pPr>
            <a:r>
              <a:rPr lang="en-AU" sz="1400" b="1" kern="0" dirty="0">
                <a:solidFill>
                  <a:srgbClr val="005596"/>
                </a:solidFill>
                <a:latin typeface="Verdana" pitchFamily="34" charset="0"/>
                <a:ea typeface="Verdana" pitchFamily="34" charset="0"/>
              </a:rPr>
              <a:t>IP Eye </a:t>
            </a:r>
          </a:p>
          <a:p>
            <a:pPr marL="285750" indent="-285750" eaLnBrk="0" hangingPunct="0">
              <a:spcBef>
                <a:spcPts val="600"/>
              </a:spcBef>
              <a:buFont typeface="Arial" panose="020B0604020202020204" pitchFamily="34" charset="0"/>
              <a:buChar char="•"/>
              <a:defRPr/>
            </a:pPr>
            <a:r>
              <a:rPr lang="en-AU" sz="1200" dirty="0">
                <a:solidFill>
                  <a:schemeClr val="tx1">
                    <a:lumMod val="50000"/>
                  </a:schemeClr>
                </a:solidFill>
                <a:latin typeface="Verdana" pitchFamily="34" charset="0"/>
                <a:ea typeface="Verdana" pitchFamily="34" charset="0"/>
              </a:rPr>
              <a:t>Displays video from an IP intercom on PC in the event of an incoming call</a:t>
            </a:r>
          </a:p>
          <a:p>
            <a:pPr marL="285750" indent="-285750" eaLnBrk="0" hangingPunct="0">
              <a:spcBef>
                <a:spcPts val="600"/>
              </a:spcBef>
              <a:buFont typeface="Arial" panose="020B0604020202020204" pitchFamily="34" charset="0"/>
              <a:buChar char="•"/>
              <a:defRPr/>
            </a:pPr>
            <a:r>
              <a:rPr lang="en-AU" sz="1200" dirty="0">
                <a:solidFill>
                  <a:schemeClr val="tx1">
                    <a:lumMod val="50000"/>
                  </a:schemeClr>
                </a:solidFill>
                <a:latin typeface="Verdana" pitchFamily="34" charset="0"/>
                <a:ea typeface="Verdana" pitchFamily="34" charset="0"/>
              </a:rPr>
              <a:t>Ideal solution for regular desktop IP phone without a display</a:t>
            </a:r>
          </a:p>
          <a:p>
            <a:pPr marL="285750" indent="-285750" eaLnBrk="0" hangingPunct="0">
              <a:spcBef>
                <a:spcPts val="600"/>
              </a:spcBef>
              <a:buFont typeface="Arial" panose="020B0604020202020204" pitchFamily="34" charset="0"/>
              <a:buChar char="•"/>
              <a:defRPr/>
            </a:pPr>
            <a:r>
              <a:rPr lang="en-AU" sz="1200" dirty="0">
                <a:solidFill>
                  <a:schemeClr val="tx1">
                    <a:lumMod val="50000"/>
                  </a:schemeClr>
                </a:solidFill>
                <a:latin typeface="Verdana" pitchFamily="34" charset="0"/>
                <a:ea typeface="Verdana" pitchFamily="34" charset="0"/>
              </a:rPr>
              <a:t>Also used as a basic VMS for 2N intercoms</a:t>
            </a:r>
          </a:p>
        </p:txBody>
      </p:sp>
      <p:pic>
        <p:nvPicPr>
          <p:cNvPr id="14" name="Obrázek 13">
            <a:extLst>
              <a:ext uri="{FF2B5EF4-FFF2-40B4-BE49-F238E27FC236}">
                <a16:creationId xmlns:a16="http://schemas.microsoft.com/office/drawing/2014/main" id="{45DB1CC7-6888-463A-B62B-D4EB5953B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522" y="1059500"/>
            <a:ext cx="2160000" cy="1633393"/>
          </a:xfrm>
          <a:prstGeom prst="rect">
            <a:avLst/>
          </a:prstGeom>
        </p:spPr>
      </p:pic>
      <p:pic>
        <p:nvPicPr>
          <p:cNvPr id="15" name="Obrázek 14">
            <a:extLst>
              <a:ext uri="{FF2B5EF4-FFF2-40B4-BE49-F238E27FC236}">
                <a16:creationId xmlns:a16="http://schemas.microsoft.com/office/drawing/2014/main" id="{E771234E-16E0-4CE9-AD92-4B2936A6A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83" y="2739180"/>
            <a:ext cx="2160000" cy="1654658"/>
          </a:xfrm>
          <a:prstGeom prst="rect">
            <a:avLst/>
          </a:prstGeom>
        </p:spPr>
      </p:pic>
    </p:spTree>
    <p:extLst>
      <p:ext uri="{BB962C8B-B14F-4D97-AF65-F5344CB8AC3E}">
        <p14:creationId xmlns:p14="http://schemas.microsoft.com/office/powerpoint/2010/main" val="318315651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s jedním odříznutým rohem 11">
            <a:extLst>
              <a:ext uri="{FF2B5EF4-FFF2-40B4-BE49-F238E27FC236}">
                <a16:creationId xmlns:a16="http://schemas.microsoft.com/office/drawing/2014/main" id="{98777CB1-1EC6-4D0B-8BD4-41CA515FD300}"/>
              </a:ext>
            </a:extLst>
          </p:cNvPr>
          <p:cNvSpPr/>
          <p:nvPr/>
        </p:nvSpPr>
        <p:spPr>
          <a:xfrm rot="10800000">
            <a:off x="241572" y="896453"/>
            <a:ext cx="5263892" cy="417112"/>
          </a:xfrm>
          <a:prstGeom prst="snip1Rect">
            <a:avLst>
              <a:gd name="adj" fmla="val 42843"/>
            </a:avLst>
          </a:prstGeom>
          <a:solidFill>
            <a:srgbClr val="00559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Zástupný symbol pro text 8">
            <a:extLst>
              <a:ext uri="{FF2B5EF4-FFF2-40B4-BE49-F238E27FC236}">
                <a16:creationId xmlns:a16="http://schemas.microsoft.com/office/drawing/2014/main" id="{558F9347-F791-455B-B330-45E9A1D80432}"/>
              </a:ext>
            </a:extLst>
          </p:cNvPr>
          <p:cNvSpPr txBox="1">
            <a:spLocks/>
          </p:cNvSpPr>
          <p:nvPr/>
        </p:nvSpPr>
        <p:spPr bwMode="auto">
          <a:xfrm>
            <a:off x="459047" y="922744"/>
            <a:ext cx="4761221" cy="342900"/>
          </a:xfrm>
          <a:prstGeom prst="rect">
            <a:avLst/>
          </a:prstGeom>
          <a:noFill/>
          <a:ln>
            <a:miter lim="800000"/>
            <a:headEnd/>
            <a:tailEnd/>
          </a:ln>
        </p:spPr>
        <p:txBody>
          <a:bodyPr vert="horz" wrap="square" lIns="91440" tIns="45720" rIns="91440" bIns="45720" numCol="1" anchorCtr="0" compatLnSpc="1">
            <a:prstTxWarp prst="textNoShape">
              <a:avLst/>
            </a:prstTxWarp>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err="1">
                <a:solidFill>
                  <a:schemeClr val="bg1"/>
                </a:solidFill>
              </a:rPr>
              <a:t>Door</a:t>
            </a:r>
            <a:r>
              <a:rPr lang="cs-CZ" sz="1400" dirty="0">
                <a:solidFill>
                  <a:schemeClr val="bg1"/>
                </a:solidFill>
              </a:rPr>
              <a:t> </a:t>
            </a:r>
            <a:r>
              <a:rPr lang="cs-CZ" sz="1400" dirty="0" err="1">
                <a:solidFill>
                  <a:schemeClr val="bg1"/>
                </a:solidFill>
              </a:rPr>
              <a:t>control</a:t>
            </a:r>
            <a:r>
              <a:rPr lang="cs-CZ" sz="1400" dirty="0">
                <a:solidFill>
                  <a:schemeClr val="bg1"/>
                </a:solidFill>
              </a:rPr>
              <a:t> </a:t>
            </a:r>
            <a:r>
              <a:rPr lang="cs-CZ" sz="1400" dirty="0" err="1">
                <a:solidFill>
                  <a:schemeClr val="bg1"/>
                </a:solidFill>
              </a:rPr>
              <a:t>from</a:t>
            </a:r>
            <a:r>
              <a:rPr lang="cs-CZ" sz="1400" dirty="0">
                <a:solidFill>
                  <a:schemeClr val="bg1"/>
                </a:solidFill>
              </a:rPr>
              <a:t> </a:t>
            </a:r>
            <a:r>
              <a:rPr lang="cs-CZ" sz="1400" dirty="0" err="1">
                <a:solidFill>
                  <a:schemeClr val="bg1"/>
                </a:solidFill>
              </a:rPr>
              <a:t>reliable</a:t>
            </a:r>
            <a:r>
              <a:rPr lang="cs-CZ" sz="1400" dirty="0">
                <a:solidFill>
                  <a:schemeClr val="bg1"/>
                </a:solidFill>
              </a:rPr>
              <a:t> mobile </a:t>
            </a:r>
            <a:r>
              <a:rPr lang="cs-CZ" sz="1400" dirty="0" err="1">
                <a:solidFill>
                  <a:schemeClr val="bg1"/>
                </a:solidFill>
              </a:rPr>
              <a:t>apps</a:t>
            </a:r>
            <a:r>
              <a:rPr lang="cs-CZ" sz="1400" dirty="0">
                <a:solidFill>
                  <a:schemeClr val="bg1"/>
                </a:solidFill>
              </a:rPr>
              <a:t> </a:t>
            </a:r>
          </a:p>
        </p:txBody>
      </p:sp>
      <p:sp>
        <p:nvSpPr>
          <p:cNvPr id="16" name="Obdélník 15">
            <a:extLst>
              <a:ext uri="{FF2B5EF4-FFF2-40B4-BE49-F238E27FC236}">
                <a16:creationId xmlns:a16="http://schemas.microsoft.com/office/drawing/2014/main" id="{2866C96F-4FF1-44E0-87B7-87FE200F7387}"/>
              </a:ext>
            </a:extLst>
          </p:cNvPr>
          <p:cNvSpPr/>
          <p:nvPr/>
        </p:nvSpPr>
        <p:spPr>
          <a:xfrm>
            <a:off x="5505464" y="868363"/>
            <a:ext cx="3122117" cy="20156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B9A95A09-4455-45A3-9DEC-7356601E9EEC}"/>
              </a:ext>
            </a:extLst>
          </p:cNvPr>
          <p:cNvSpPr/>
          <p:nvPr/>
        </p:nvSpPr>
        <p:spPr>
          <a:xfrm>
            <a:off x="448567" y="2946157"/>
            <a:ext cx="2687486" cy="17521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EF8A7F7C-38C9-4370-9FC8-FE8231120E41}"/>
              </a:ext>
            </a:extLst>
          </p:cNvPr>
          <p:cNvSpPr txBox="1"/>
          <p:nvPr/>
        </p:nvSpPr>
        <p:spPr bwMode="auto">
          <a:xfrm>
            <a:off x="0" y="1407275"/>
            <a:ext cx="5085857" cy="1538883"/>
          </a:xfrm>
          <a:prstGeom prst="rect">
            <a:avLst/>
          </a:prstGeom>
          <a:noFill/>
          <a:ln w="9525">
            <a:noFill/>
            <a:miter lim="800000"/>
            <a:headEnd/>
            <a:tailEnd/>
          </a:ln>
        </p:spPr>
        <p:txBody>
          <a:bodyPr wrap="square" rtlCol="0">
            <a:spAutoFit/>
          </a:bodyPr>
          <a:lstStyle/>
          <a:p>
            <a:pPr marL="358775" indent="-92075">
              <a:spcBef>
                <a:spcPts val="600"/>
              </a:spcBef>
              <a:spcAft>
                <a:spcPts val="600"/>
              </a:spcAft>
              <a:buNone/>
            </a:pPr>
            <a:r>
              <a:rPr lang="en-GB" sz="1400" b="1" dirty="0">
                <a:solidFill>
                  <a:srgbClr val="005599"/>
                </a:solidFill>
                <a:latin typeface="Verdana" panose="020B0604030504040204" pitchFamily="34" charset="0"/>
                <a:ea typeface="Verdana" panose="020B0604030504040204" pitchFamily="34" charset="0"/>
              </a:rPr>
              <a:t>2N</a:t>
            </a:r>
            <a:r>
              <a:rPr lang="en-GB" sz="1400" b="1" baseline="30000" dirty="0">
                <a:solidFill>
                  <a:srgbClr val="005599"/>
                </a:solidFill>
                <a:latin typeface="Verdana" panose="020B0604030504040204" pitchFamily="34" charset="0"/>
                <a:ea typeface="Verdana" panose="020B0604030504040204" pitchFamily="34" charset="0"/>
              </a:rPr>
              <a:t>®</a:t>
            </a:r>
            <a:r>
              <a:rPr lang="en-GB" sz="1400" b="1" dirty="0">
                <a:solidFill>
                  <a:srgbClr val="005599"/>
                </a:solidFill>
                <a:latin typeface="Verdana" panose="020B0604030504040204" pitchFamily="34" charset="0"/>
                <a:ea typeface="Verdana" panose="020B0604030504040204" pitchFamily="34" charset="0"/>
              </a:rPr>
              <a:t> Mobile Key</a:t>
            </a:r>
          </a:p>
          <a:p>
            <a:pPr marL="447675" indent="-198438" eaLnBrk="0" hangingPunct="0">
              <a:spcBef>
                <a:spcPts val="600"/>
              </a:spcBef>
              <a:buFont typeface="Arial" panose="020B0604020202020204" pitchFamily="34" charset="0"/>
              <a:buChar char="•"/>
              <a:defRPr/>
            </a:pPr>
            <a:r>
              <a:rPr lang="en-US" sz="1200" dirty="0">
                <a:solidFill>
                  <a:schemeClr val="tx1">
                    <a:lumMod val="50000"/>
                  </a:schemeClr>
                </a:solidFill>
                <a:latin typeface="Verdana" pitchFamily="34" charset="0"/>
                <a:ea typeface="Verdana" pitchFamily="34" charset="0"/>
              </a:rPr>
              <a:t>Free of charge app in a resident’s smartphone</a:t>
            </a:r>
          </a:p>
          <a:p>
            <a:pPr marL="447675" indent="-198438" eaLnBrk="0" hangingPunct="0">
              <a:spcBef>
                <a:spcPts val="600"/>
              </a:spcBef>
              <a:buFont typeface="Arial" panose="020B0604020202020204" pitchFamily="34" charset="0"/>
              <a:buChar char="•"/>
              <a:defRPr/>
            </a:pPr>
            <a:r>
              <a:rPr lang="en-US" sz="1200" b="1" dirty="0">
                <a:solidFill>
                  <a:schemeClr val="tx1">
                    <a:lumMod val="50000"/>
                  </a:schemeClr>
                </a:solidFill>
                <a:latin typeface="Verdana" pitchFamily="34" charset="0"/>
                <a:ea typeface="Verdana" pitchFamily="34" charset="0"/>
              </a:rPr>
              <a:t>Touch mode</a:t>
            </a:r>
            <a:r>
              <a:rPr lang="en-US" sz="1200" dirty="0">
                <a:solidFill>
                  <a:schemeClr val="tx1">
                    <a:lumMod val="50000"/>
                  </a:schemeClr>
                </a:solidFill>
                <a:latin typeface="Verdana" pitchFamily="34" charset="0"/>
                <a:ea typeface="Verdana" pitchFamily="34" charset="0"/>
              </a:rPr>
              <a:t> (unique) – leave the phone in a pocket and only touch the 2N IP intercom or Access Unit</a:t>
            </a:r>
          </a:p>
          <a:p>
            <a:pPr marL="447675" indent="-198438" eaLnBrk="0" hangingPunct="0">
              <a:spcBef>
                <a:spcPts val="600"/>
              </a:spcBef>
              <a:buFont typeface="Arial" panose="020B0604020202020204" pitchFamily="34" charset="0"/>
              <a:buChar char="•"/>
              <a:defRPr/>
            </a:pPr>
            <a:r>
              <a:rPr lang="en-US" sz="1200" b="1" dirty="0">
                <a:solidFill>
                  <a:schemeClr val="tx1">
                    <a:lumMod val="50000"/>
                  </a:schemeClr>
                </a:solidFill>
                <a:latin typeface="Verdana" pitchFamily="34" charset="0"/>
                <a:ea typeface="Verdana" pitchFamily="34" charset="0"/>
              </a:rPr>
              <a:t>Tap in app mode </a:t>
            </a:r>
            <a:r>
              <a:rPr lang="en-US" sz="1200" dirty="0">
                <a:solidFill>
                  <a:schemeClr val="tx1">
                    <a:lumMod val="50000"/>
                  </a:schemeClr>
                </a:solidFill>
                <a:latin typeface="Verdana" pitchFamily="34" charset="0"/>
                <a:ea typeface="Verdana" pitchFamily="34" charset="0"/>
              </a:rPr>
              <a:t>– open the 2N</a:t>
            </a:r>
            <a:r>
              <a:rPr lang="en-US" sz="1200" baseline="30000" dirty="0">
                <a:solidFill>
                  <a:schemeClr val="tx1">
                    <a:lumMod val="50000"/>
                  </a:schemeClr>
                </a:solidFill>
                <a:latin typeface="Verdana" pitchFamily="34" charset="0"/>
                <a:ea typeface="Verdana" pitchFamily="34" charset="0"/>
              </a:rPr>
              <a:t>®</a:t>
            </a:r>
            <a:r>
              <a:rPr lang="en-US" sz="1200" dirty="0">
                <a:solidFill>
                  <a:schemeClr val="tx1">
                    <a:lumMod val="50000"/>
                  </a:schemeClr>
                </a:solidFill>
                <a:latin typeface="Verdana" pitchFamily="34" charset="0"/>
                <a:ea typeface="Verdana" pitchFamily="34" charset="0"/>
              </a:rPr>
              <a:t> Mobile Key app and tap an icon of the door you are going to open</a:t>
            </a:r>
          </a:p>
        </p:txBody>
      </p:sp>
      <p:pic>
        <p:nvPicPr>
          <p:cNvPr id="5" name="Obrázek 4" descr="Obsah obrázku muž, držení, stojící, malé&#10;&#10;Popis byl vytvořen automaticky">
            <a:extLst>
              <a:ext uri="{FF2B5EF4-FFF2-40B4-BE49-F238E27FC236}">
                <a16:creationId xmlns:a16="http://schemas.microsoft.com/office/drawing/2014/main" id="{9FCC2D6C-2CF3-4AAA-BC92-FC4A24468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84" y="1065880"/>
            <a:ext cx="2880000" cy="1620634"/>
          </a:xfrm>
          <a:prstGeom prst="rect">
            <a:avLst/>
          </a:prstGeom>
        </p:spPr>
      </p:pic>
      <p:sp>
        <p:nvSpPr>
          <p:cNvPr id="30724" name="Zástupný symbol pro text 23"/>
          <p:cNvSpPr>
            <a:spLocks noGrp="1"/>
          </p:cNvSpPr>
          <p:nvPr>
            <p:ph type="body" sz="quarter" idx="11"/>
          </p:nvPr>
        </p:nvSpPr>
        <p:spPr bwMode="auto">
          <a:xfrm>
            <a:off x="5021836" y="2940303"/>
            <a:ext cx="4128941" cy="1600730"/>
          </a:xfrm>
          <a:noFill/>
          <a:ln>
            <a:miter lim="800000"/>
            <a:headEnd/>
            <a:tailEnd/>
          </a:ln>
        </p:spPr>
        <p:txBody>
          <a:bodyPr vert="horz" wrap="square" lIns="91440" tIns="45720" rIns="91440" bIns="45720" numCol="1" anchor="t" anchorCtr="0" compatLnSpc="1">
            <a:prstTxWarp prst="textNoShape">
              <a:avLst/>
            </a:prstTxWarp>
          </a:bodyPr>
          <a:lstStyle/>
          <a:p>
            <a:pPr marL="358775" indent="-92075">
              <a:spcBef>
                <a:spcPts val="600"/>
              </a:spcBef>
              <a:spcAft>
                <a:spcPts val="600"/>
              </a:spcAft>
            </a:pPr>
            <a:r>
              <a:rPr lang="en-US" sz="1400" b="1" dirty="0">
                <a:solidFill>
                  <a:srgbClr val="005599"/>
                </a:solidFill>
                <a:cs typeface="Arial" panose="020B0604020202020204" pitchFamily="34" charset="0"/>
              </a:rPr>
              <a:t>2N</a:t>
            </a:r>
            <a:r>
              <a:rPr lang="en-US" sz="1400" b="1" baseline="30000" dirty="0">
                <a:solidFill>
                  <a:srgbClr val="005599"/>
                </a:solidFill>
                <a:cs typeface="Arial" panose="020B0604020202020204" pitchFamily="34" charset="0"/>
              </a:rPr>
              <a:t>®</a:t>
            </a:r>
            <a:r>
              <a:rPr lang="en-US" sz="1400" b="1" dirty="0">
                <a:solidFill>
                  <a:srgbClr val="005599"/>
                </a:solidFill>
                <a:cs typeface="Arial" panose="020B0604020202020204" pitchFamily="34" charset="0"/>
              </a:rPr>
              <a:t> Mobile Video</a:t>
            </a:r>
          </a:p>
          <a:p>
            <a:pPr marL="447675" indent="-198438">
              <a:spcBef>
                <a:spcPts val="600"/>
              </a:spcBef>
              <a:buFont typeface="Arial" panose="020B0604020202020204" pitchFamily="34" charset="0"/>
              <a:buChar char="•"/>
              <a:defRPr/>
            </a:pPr>
            <a:r>
              <a:rPr lang="en-US" sz="1200" b="1" dirty="0">
                <a:solidFill>
                  <a:prstClr val="black"/>
                </a:solidFill>
                <a:latin typeface="Verdana"/>
                <a:cs typeface="Arial" charset="0"/>
              </a:rPr>
              <a:t>Video calls </a:t>
            </a:r>
            <a:r>
              <a:rPr lang="en-US" sz="1200" dirty="0">
                <a:solidFill>
                  <a:prstClr val="black"/>
                </a:solidFill>
                <a:latin typeface="Verdana"/>
                <a:cs typeface="Arial" charset="0"/>
              </a:rPr>
              <a:t>from 2N IP intercoms to the smartphone </a:t>
            </a:r>
            <a:r>
              <a:rPr lang="en-US" sz="1200" b="1" dirty="0">
                <a:solidFill>
                  <a:prstClr val="black"/>
                </a:solidFill>
                <a:latin typeface="Verdana"/>
                <a:cs typeface="Arial" charset="0"/>
              </a:rPr>
              <a:t>via My2N</a:t>
            </a:r>
            <a:r>
              <a:rPr lang="cs-CZ" sz="1200" b="1" dirty="0">
                <a:solidFill>
                  <a:prstClr val="black"/>
                </a:solidFill>
                <a:latin typeface="Verdana"/>
                <a:cs typeface="Arial" charset="0"/>
              </a:rPr>
              <a:t> cloud</a:t>
            </a:r>
            <a:endParaRPr lang="cs-CZ" sz="1200" dirty="0">
              <a:solidFill>
                <a:prstClr val="black"/>
              </a:solidFill>
              <a:latin typeface="Verdana"/>
              <a:cs typeface="Arial" charset="0"/>
            </a:endParaRPr>
          </a:p>
          <a:p>
            <a:pPr marL="447675" indent="-198438">
              <a:spcBef>
                <a:spcPts val="900"/>
              </a:spcBef>
              <a:buFont typeface="Arial" panose="020B0604020202020204" pitchFamily="34" charset="0"/>
              <a:buChar char="•"/>
              <a:defRPr/>
            </a:pPr>
            <a:r>
              <a:rPr lang="cs-CZ" sz="1200" dirty="0" err="1"/>
              <a:t>Stay</a:t>
            </a:r>
            <a:r>
              <a:rPr lang="cs-CZ" sz="1200" dirty="0"/>
              <a:t> </a:t>
            </a:r>
            <a:r>
              <a:rPr lang="cs-CZ" sz="1200" b="1" dirty="0" err="1"/>
              <a:t>reachable</a:t>
            </a:r>
            <a:r>
              <a:rPr lang="cs-CZ" sz="1200" b="1" dirty="0"/>
              <a:t> </a:t>
            </a:r>
            <a:r>
              <a:rPr lang="cs-CZ" sz="1200" b="1" dirty="0" err="1"/>
              <a:t>anywhere</a:t>
            </a:r>
            <a:r>
              <a:rPr lang="cs-CZ" sz="1200" b="1" dirty="0"/>
              <a:t> </a:t>
            </a:r>
            <a:r>
              <a:rPr lang="cs-CZ" sz="1200" dirty="0" err="1"/>
              <a:t>you</a:t>
            </a:r>
            <a:r>
              <a:rPr lang="cs-CZ" sz="1200" dirty="0"/>
              <a:t> are </a:t>
            </a:r>
            <a:r>
              <a:rPr lang="cs-CZ" sz="1200" dirty="0" err="1"/>
              <a:t>with</a:t>
            </a:r>
            <a:r>
              <a:rPr lang="cs-CZ" sz="1200" dirty="0"/>
              <a:t> t</a:t>
            </a:r>
            <a:r>
              <a:rPr lang="en-US" sz="1200" dirty="0"/>
              <a:t>he </a:t>
            </a:r>
            <a:r>
              <a:rPr lang="en-US" sz="1200" b="1" dirty="0"/>
              <a:t>most reliable cloud service </a:t>
            </a:r>
            <a:r>
              <a:rPr lang="en-US" sz="1200" dirty="0"/>
              <a:t>on the market</a:t>
            </a:r>
            <a:endParaRPr lang="cs-CZ" sz="1200" dirty="0"/>
          </a:p>
          <a:p>
            <a:pPr marL="447675" indent="-198438">
              <a:spcBef>
                <a:spcPts val="900"/>
              </a:spcBef>
              <a:buFont typeface="Arial" panose="020B0604020202020204" pitchFamily="34" charset="0"/>
              <a:buChar char="•"/>
              <a:defRPr/>
            </a:pPr>
            <a:r>
              <a:rPr lang="cs-CZ" sz="1200" dirty="0" err="1"/>
              <a:t>Push</a:t>
            </a:r>
            <a:r>
              <a:rPr lang="cs-CZ" sz="1200" dirty="0"/>
              <a:t> </a:t>
            </a:r>
            <a:r>
              <a:rPr lang="cs-CZ" sz="1200" dirty="0" err="1"/>
              <a:t>notifications</a:t>
            </a:r>
            <a:r>
              <a:rPr lang="cs-CZ" sz="1200" dirty="0"/>
              <a:t> </a:t>
            </a:r>
            <a:r>
              <a:rPr lang="cs-CZ" sz="1200" dirty="0" err="1"/>
              <a:t>save</a:t>
            </a:r>
            <a:r>
              <a:rPr lang="cs-CZ" sz="1200" dirty="0"/>
              <a:t> </a:t>
            </a:r>
            <a:r>
              <a:rPr lang="cs-CZ" sz="1200" dirty="0" err="1"/>
              <a:t>battery</a:t>
            </a:r>
            <a:r>
              <a:rPr lang="cs-CZ" sz="1200" dirty="0"/>
              <a:t> </a:t>
            </a:r>
            <a:r>
              <a:rPr lang="cs-CZ" sz="1200" dirty="0" err="1"/>
              <a:t>life</a:t>
            </a:r>
            <a:r>
              <a:rPr lang="cs-CZ" sz="1200" dirty="0"/>
              <a:t> </a:t>
            </a:r>
            <a:r>
              <a:rPr lang="en-US" sz="1200" dirty="0"/>
              <a:t> </a:t>
            </a:r>
            <a:endParaRPr lang="cs-CZ" sz="1200" dirty="0"/>
          </a:p>
          <a:p>
            <a:pPr>
              <a:buFont typeface="Arial" pitchFamily="34" charset="0"/>
              <a:buChar char="•"/>
            </a:pPr>
            <a:endParaRPr lang="en-US" sz="1200" dirty="0">
              <a:solidFill>
                <a:srgbClr val="2C2C2C"/>
              </a:solidFill>
            </a:endParaRPr>
          </a:p>
        </p:txBody>
      </p:sp>
      <p:pic>
        <p:nvPicPr>
          <p:cNvPr id="3" name="Obrázek 2">
            <a:extLst>
              <a:ext uri="{FF2B5EF4-FFF2-40B4-BE49-F238E27FC236}">
                <a16:creationId xmlns:a16="http://schemas.microsoft.com/office/drawing/2014/main" id="{08159C77-F1D3-4783-BADC-36DA4E2EC80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9590" y="3012243"/>
            <a:ext cx="2505439" cy="1620000"/>
          </a:xfrm>
          <a:prstGeom prst="rect">
            <a:avLst/>
          </a:prstGeom>
        </p:spPr>
      </p:pic>
    </p:spTree>
    <p:extLst>
      <p:ext uri="{BB962C8B-B14F-4D97-AF65-F5344CB8AC3E}">
        <p14:creationId xmlns:p14="http://schemas.microsoft.com/office/powerpoint/2010/main" val="22651337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říroda, muž, brýle&#10;&#10;Popis byl vytvořen automaticky">
            <a:extLst>
              <a:ext uri="{FF2B5EF4-FFF2-40B4-BE49-F238E27FC236}">
                <a16:creationId xmlns:a16="http://schemas.microsoft.com/office/drawing/2014/main" id="{045EBAF8-CDAB-464D-B88B-A8942FF262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 y="665941"/>
            <a:ext cx="9144004" cy="4392000"/>
          </a:xfrm>
          <a:prstGeom prst="rect">
            <a:avLst/>
          </a:prstGeom>
        </p:spPr>
      </p:pic>
      <p:sp>
        <p:nvSpPr>
          <p:cNvPr id="4" name="Nadpis 3">
            <a:extLst>
              <a:ext uri="{FF2B5EF4-FFF2-40B4-BE49-F238E27FC236}">
                <a16:creationId xmlns:a16="http://schemas.microsoft.com/office/drawing/2014/main" id="{673D7CFF-B5F8-4DCB-9D0A-A09B1FF582CD}"/>
              </a:ext>
            </a:extLst>
          </p:cNvPr>
          <p:cNvSpPr>
            <a:spLocks noGrp="1"/>
          </p:cNvSpPr>
          <p:nvPr>
            <p:ph type="title"/>
          </p:nvPr>
        </p:nvSpPr>
        <p:spPr>
          <a:xfrm>
            <a:off x="457189" y="52921"/>
            <a:ext cx="7075488" cy="605790"/>
          </a:xfrm>
        </p:spPr>
        <p:txBody>
          <a:bodyPr/>
          <a:lstStyle/>
          <a:p>
            <a:r>
              <a:rPr lang="cs-CZ" sz="1800" dirty="0" err="1"/>
              <a:t>Reasons</a:t>
            </a:r>
            <a:r>
              <a:rPr lang="cs-CZ" sz="1800" dirty="0"/>
              <a:t> </a:t>
            </a:r>
            <a:r>
              <a:rPr lang="cs-CZ" sz="1800" dirty="0" err="1"/>
              <a:t>why</a:t>
            </a:r>
            <a:r>
              <a:rPr lang="cs-CZ" sz="1800" dirty="0"/>
              <a:t> to </a:t>
            </a:r>
            <a:r>
              <a:rPr lang="cs-CZ" sz="1800" dirty="0" err="1"/>
              <a:t>choose</a:t>
            </a:r>
            <a:r>
              <a:rPr lang="cs-CZ" sz="1800" dirty="0"/>
              <a:t> 2N</a:t>
            </a:r>
            <a:endParaRPr lang="cs-CZ" dirty="0"/>
          </a:p>
        </p:txBody>
      </p:sp>
      <p:sp>
        <p:nvSpPr>
          <p:cNvPr id="17" name="Rectangle 6">
            <a:extLst>
              <a:ext uri="{FF2B5EF4-FFF2-40B4-BE49-F238E27FC236}">
                <a16:creationId xmlns:a16="http://schemas.microsoft.com/office/drawing/2014/main" id="{87B37A0C-8E9E-4FDE-9771-79FCBABDE871}"/>
              </a:ext>
            </a:extLst>
          </p:cNvPr>
          <p:cNvSpPr/>
          <p:nvPr/>
        </p:nvSpPr>
        <p:spPr>
          <a:xfrm>
            <a:off x="457199" y="4078598"/>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300" b="1" dirty="0">
                <a:solidFill>
                  <a:srgbClr val="005596"/>
                </a:solidFill>
                <a:latin typeface="Verdana" pitchFamily="34" charset="0"/>
                <a:ea typeface="Verdana" pitchFamily="34" charset="0"/>
                <a:cs typeface="Verdana" pitchFamily="34" charset="0"/>
              </a:rPr>
              <a:t>Tools to help you </a:t>
            </a:r>
            <a:r>
              <a:rPr lang="en-US" sz="1300" dirty="0">
                <a:solidFill>
                  <a:schemeClr val="tx1"/>
                </a:solidFill>
                <a:latin typeface="Verdana" pitchFamily="34" charset="0"/>
                <a:ea typeface="Verdana" pitchFamily="34" charset="0"/>
                <a:cs typeface="Verdana" pitchFamily="34" charset="0"/>
              </a:rPr>
              <a:t>with the projects from the scratch (A&amp;E specs, CAD drawings, </a:t>
            </a:r>
            <a:endParaRPr lang="cs-CZ" sz="1300" dirty="0">
              <a:solidFill>
                <a:schemeClr val="tx1"/>
              </a:solidFill>
              <a:latin typeface="Verdana" pitchFamily="34" charset="0"/>
              <a:ea typeface="Verdana" pitchFamily="34" charset="0"/>
              <a:cs typeface="Verdana" pitchFamily="34" charset="0"/>
            </a:endParaRPr>
          </a:p>
          <a:p>
            <a:pPr defTabSz="457200">
              <a:defRPr/>
            </a:pPr>
            <a:r>
              <a:rPr lang="en-US" sz="1300" dirty="0">
                <a:solidFill>
                  <a:schemeClr val="tx1"/>
                </a:solidFill>
                <a:latin typeface="Verdana" pitchFamily="34" charset="0"/>
                <a:ea typeface="Verdana" pitchFamily="34" charset="0"/>
                <a:cs typeface="Verdana" pitchFamily="34" charset="0"/>
              </a:rPr>
              <a:t>2N Project Designer, 2N Academy, certifications, etc.)</a:t>
            </a:r>
          </a:p>
        </p:txBody>
      </p:sp>
      <p:sp>
        <p:nvSpPr>
          <p:cNvPr id="22" name="Rectangle 6">
            <a:extLst>
              <a:ext uri="{FF2B5EF4-FFF2-40B4-BE49-F238E27FC236}">
                <a16:creationId xmlns:a16="http://schemas.microsoft.com/office/drawing/2014/main" id="{685BCF37-9252-4AE4-84C1-49F26384D525}"/>
              </a:ext>
            </a:extLst>
          </p:cNvPr>
          <p:cNvSpPr/>
          <p:nvPr/>
        </p:nvSpPr>
        <p:spPr>
          <a:xfrm>
            <a:off x="457199" y="836222"/>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US" sz="1300" b="1" dirty="0">
                <a:solidFill>
                  <a:srgbClr val="005596"/>
                </a:solidFill>
                <a:latin typeface="Verdana" pitchFamily="34" charset="0"/>
                <a:ea typeface="Verdana" pitchFamily="34" charset="0"/>
                <a:cs typeface="Verdana" pitchFamily="34" charset="0"/>
              </a:rPr>
              <a:t>Solution according to the latest trends </a:t>
            </a:r>
            <a:r>
              <a:rPr lang="cs-CZ" sz="1300" b="1" dirty="0">
                <a:solidFill>
                  <a:srgbClr val="005094"/>
                </a:solidFill>
                <a:latin typeface="Calibri" panose="020F0502020204030204" pitchFamily="34" charset="0"/>
                <a:ea typeface="Verdana" pitchFamily="34" charset="0"/>
                <a:cs typeface="Calibri" panose="020F0502020204030204" pitchFamily="34" charset="0"/>
              </a:rPr>
              <a:t>→</a:t>
            </a:r>
            <a:r>
              <a:rPr lang="en-US" sz="1300" dirty="0">
                <a:solidFill>
                  <a:schemeClr val="tx1"/>
                </a:solidFill>
                <a:latin typeface="Verdana" pitchFamily="34" charset="0"/>
                <a:ea typeface="Verdana" pitchFamily="34" charset="0"/>
                <a:cs typeface="Verdana" pitchFamily="34" charset="0"/>
              </a:rPr>
              <a:t> IP based solution seamlessly integrated with other systems, providing HQ audio and video</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3" name="Rectangle 6">
            <a:extLst>
              <a:ext uri="{FF2B5EF4-FFF2-40B4-BE49-F238E27FC236}">
                <a16:creationId xmlns:a16="http://schemas.microsoft.com/office/drawing/2014/main" id="{5EC3BBE0-473B-43C6-A542-55CE702CD899}"/>
              </a:ext>
            </a:extLst>
          </p:cNvPr>
          <p:cNvSpPr/>
          <p:nvPr/>
        </p:nvSpPr>
        <p:spPr>
          <a:xfrm>
            <a:off x="457199" y="1919408"/>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GB" sz="1300" b="1" dirty="0">
                <a:solidFill>
                  <a:srgbClr val="005094"/>
                </a:solidFill>
                <a:latin typeface="Verdana" pitchFamily="34" charset="0"/>
                <a:ea typeface="Verdana" pitchFamily="34" charset="0"/>
              </a:rPr>
              <a:t>Comprehensive</a:t>
            </a:r>
            <a:r>
              <a:rPr lang="en-GB" sz="1300" dirty="0">
                <a:solidFill>
                  <a:srgbClr val="575757"/>
                </a:solidFill>
                <a:latin typeface="Verdana" pitchFamily="34" charset="0"/>
                <a:ea typeface="Verdana" pitchFamily="34" charset="0"/>
              </a:rPr>
              <a:t> </a:t>
            </a:r>
            <a:r>
              <a:rPr lang="en-GB" sz="1300" b="1" dirty="0">
                <a:solidFill>
                  <a:srgbClr val="005094"/>
                </a:solidFill>
                <a:latin typeface="Verdana" pitchFamily="34" charset="0"/>
                <a:ea typeface="Verdana" pitchFamily="34" charset="0"/>
              </a:rPr>
              <a:t>Access Control portfolio</a:t>
            </a:r>
            <a:r>
              <a:rPr lang="cs-CZ" sz="1300" b="1" dirty="0">
                <a:solidFill>
                  <a:srgbClr val="005094"/>
                </a:solidFill>
                <a:latin typeface="Verdana" pitchFamily="34" charset="0"/>
                <a:ea typeface="Verdana" pitchFamily="34" charset="0"/>
              </a:rPr>
              <a:t> </a:t>
            </a:r>
            <a:r>
              <a:rPr lang="cs-CZ" sz="1300" b="1" dirty="0">
                <a:solidFill>
                  <a:srgbClr val="005094"/>
                </a:solidFill>
                <a:latin typeface="Calibri" panose="020F0502020204030204" pitchFamily="34" charset="0"/>
                <a:ea typeface="Verdana" pitchFamily="34" charset="0"/>
                <a:cs typeface="Calibri" panose="020F0502020204030204" pitchFamily="34" charset="0"/>
              </a:rPr>
              <a:t>→ </a:t>
            </a:r>
            <a:r>
              <a:rPr lang="cs-CZ" sz="1300" dirty="0">
                <a:solidFill>
                  <a:srgbClr val="575757"/>
                </a:solidFill>
                <a:latin typeface="Verdana" pitchFamily="34" charset="0"/>
                <a:ea typeface="Verdana" pitchFamily="34" charset="0"/>
              </a:rPr>
              <a:t>not </a:t>
            </a:r>
            <a:r>
              <a:rPr lang="cs-CZ" sz="1300" dirty="0" err="1">
                <a:solidFill>
                  <a:srgbClr val="575757"/>
                </a:solidFill>
                <a:latin typeface="Verdana" pitchFamily="34" charset="0"/>
                <a:ea typeface="Verdana" pitchFamily="34" charset="0"/>
              </a:rPr>
              <a:t>only</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intercoms</a:t>
            </a:r>
            <a:r>
              <a:rPr lang="cs-CZ" sz="1300" dirty="0">
                <a:solidFill>
                  <a:srgbClr val="575757"/>
                </a:solidFill>
                <a:latin typeface="Verdana" pitchFamily="34" charset="0"/>
                <a:ea typeface="Verdana" pitchFamily="34" charset="0"/>
              </a:rPr>
              <a:t>, but </a:t>
            </a:r>
            <a:r>
              <a:rPr lang="cs-CZ" sz="1300" dirty="0" err="1">
                <a:solidFill>
                  <a:srgbClr val="575757"/>
                </a:solidFill>
                <a:latin typeface="Verdana" pitchFamily="34" charset="0"/>
                <a:ea typeface="Verdana" pitchFamily="34" charset="0"/>
              </a:rPr>
              <a:t>also</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standalone</a:t>
            </a:r>
            <a:r>
              <a:rPr lang="cs-CZ" sz="1300" dirty="0">
                <a:solidFill>
                  <a:srgbClr val="575757"/>
                </a:solidFill>
                <a:latin typeface="Verdana" pitchFamily="34" charset="0"/>
                <a:ea typeface="Verdana" pitchFamily="34" charset="0"/>
              </a:rPr>
              <a:t> IP </a:t>
            </a:r>
            <a:r>
              <a:rPr lang="cs-CZ" sz="1300" dirty="0" err="1">
                <a:solidFill>
                  <a:srgbClr val="575757"/>
                </a:solidFill>
                <a:latin typeface="Verdana" pitchFamily="34" charset="0"/>
                <a:ea typeface="Verdana" pitchFamily="34" charset="0"/>
              </a:rPr>
              <a:t>access</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units</a:t>
            </a:r>
            <a:r>
              <a:rPr lang="cs-CZ" sz="1300" dirty="0">
                <a:solidFill>
                  <a:srgbClr val="575757"/>
                </a:solidFill>
                <a:latin typeface="Verdana" pitchFamily="34" charset="0"/>
                <a:ea typeface="Verdana" pitchFamily="34" charset="0"/>
              </a:rPr>
              <a:t> and </a:t>
            </a:r>
            <a:r>
              <a:rPr lang="cs-CZ" sz="1300" dirty="0" err="1">
                <a:solidFill>
                  <a:srgbClr val="575757"/>
                </a:solidFill>
                <a:latin typeface="Verdana" pitchFamily="34" charset="0"/>
                <a:ea typeface="Verdana" pitchFamily="34" charset="0"/>
              </a:rPr>
              <a:t>luxurious</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answering</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units</a:t>
            </a:r>
            <a:r>
              <a:rPr lang="cs-CZ" sz="1300" dirty="0">
                <a:solidFill>
                  <a:srgbClr val="575757"/>
                </a:solidFill>
                <a:latin typeface="Verdana" pitchFamily="34" charset="0"/>
                <a:ea typeface="Verdana" pitchFamily="34" charset="0"/>
              </a:rPr>
              <a:t> </a:t>
            </a:r>
            <a:endParaRPr lang="en-GB" sz="1300" dirty="0">
              <a:solidFill>
                <a:srgbClr val="575757"/>
              </a:solidFill>
              <a:latin typeface="Verdana" pitchFamily="34" charset="0"/>
              <a:ea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4" name="Rectangle 6">
            <a:extLst>
              <a:ext uri="{FF2B5EF4-FFF2-40B4-BE49-F238E27FC236}">
                <a16:creationId xmlns:a16="http://schemas.microsoft.com/office/drawing/2014/main" id="{888EC7CF-DC06-4046-97CB-B45C257C69B3}"/>
              </a:ext>
            </a:extLst>
          </p:cNvPr>
          <p:cNvSpPr/>
          <p:nvPr/>
        </p:nvSpPr>
        <p:spPr>
          <a:xfrm>
            <a:off x="457187" y="2995412"/>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endParaRPr lang="cs-CZ" sz="1200" dirty="0">
              <a:solidFill>
                <a:srgbClr val="575757"/>
              </a:solidFill>
              <a:latin typeface="Verdana" pitchFamily="34" charset="0"/>
              <a:ea typeface="Verdana" pitchFamily="34" charset="0"/>
            </a:endParaRPr>
          </a:p>
          <a:p>
            <a:pPr defTabSz="457200">
              <a:defRPr/>
            </a:pPr>
            <a:r>
              <a:rPr lang="en-GB" sz="1300" b="1" dirty="0">
                <a:solidFill>
                  <a:srgbClr val="005094"/>
                </a:solidFill>
                <a:latin typeface="Verdana" pitchFamily="34" charset="0"/>
                <a:ea typeface="Verdana" pitchFamily="34" charset="0"/>
              </a:rPr>
              <a:t>Trusted </a:t>
            </a:r>
            <a:r>
              <a:rPr lang="cs-CZ" sz="1300" b="1" dirty="0" err="1">
                <a:solidFill>
                  <a:srgbClr val="005094"/>
                </a:solidFill>
                <a:latin typeface="Verdana" pitchFamily="34" charset="0"/>
                <a:ea typeface="Verdana" pitchFamily="34" charset="0"/>
              </a:rPr>
              <a:t>services</a:t>
            </a:r>
            <a:r>
              <a:rPr lang="cs-CZ" sz="1300" b="1" dirty="0">
                <a:solidFill>
                  <a:srgbClr val="005094"/>
                </a:solidFill>
                <a:latin typeface="Verdana" pitchFamily="34" charset="0"/>
                <a:ea typeface="Verdana" pitchFamily="34" charset="0"/>
              </a:rPr>
              <a:t> </a:t>
            </a:r>
            <a:r>
              <a:rPr lang="cs-CZ" sz="1300" b="1" dirty="0">
                <a:solidFill>
                  <a:srgbClr val="005094"/>
                </a:solidFill>
                <a:latin typeface="Calibri" panose="020F0502020204030204" pitchFamily="34" charset="0"/>
                <a:ea typeface="Verdana" pitchFamily="34" charset="0"/>
                <a:cs typeface="Calibri" panose="020F0502020204030204" pitchFamily="34" charset="0"/>
              </a:rPr>
              <a:t>→ </a:t>
            </a:r>
            <a:r>
              <a:rPr lang="cs-CZ" sz="1300" dirty="0" err="1">
                <a:solidFill>
                  <a:srgbClr val="575757"/>
                </a:solidFill>
                <a:latin typeface="Verdana" pitchFamily="34" charset="0"/>
                <a:ea typeface="Verdana" pitchFamily="34" charset="0"/>
              </a:rPr>
              <a:t>easy</a:t>
            </a:r>
            <a:r>
              <a:rPr lang="cs-CZ" sz="1300" dirty="0">
                <a:solidFill>
                  <a:srgbClr val="575757"/>
                </a:solidFill>
                <a:latin typeface="Verdana" pitchFamily="34" charset="0"/>
                <a:ea typeface="Verdana" pitchFamily="34" charset="0"/>
              </a:rPr>
              <a:t> to use </a:t>
            </a:r>
            <a:r>
              <a:rPr lang="cs-CZ" sz="1300" dirty="0" err="1">
                <a:solidFill>
                  <a:srgbClr val="575757"/>
                </a:solidFill>
                <a:latin typeface="Verdana" pitchFamily="34" charset="0"/>
                <a:ea typeface="Verdana" pitchFamily="34" charset="0"/>
              </a:rPr>
              <a:t>access</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control</a:t>
            </a:r>
            <a:r>
              <a:rPr lang="cs-CZ" sz="1300" dirty="0">
                <a:solidFill>
                  <a:srgbClr val="575757"/>
                </a:solidFill>
                <a:latin typeface="Verdana" pitchFamily="34" charset="0"/>
                <a:ea typeface="Verdana" pitchFamily="34" charset="0"/>
              </a:rPr>
              <a:t> software and cloud </a:t>
            </a:r>
            <a:r>
              <a:rPr lang="cs-CZ" sz="1300" dirty="0" err="1">
                <a:solidFill>
                  <a:srgbClr val="575757"/>
                </a:solidFill>
                <a:latin typeface="Verdana" pitchFamily="34" charset="0"/>
                <a:ea typeface="Verdana" pitchFamily="34" charset="0"/>
              </a:rPr>
              <a:t>platform</a:t>
            </a:r>
            <a:r>
              <a:rPr lang="cs-CZ" sz="1300" dirty="0">
                <a:solidFill>
                  <a:srgbClr val="575757"/>
                </a:solidFill>
                <a:latin typeface="Verdana" pitchFamily="34" charset="0"/>
                <a:ea typeface="Verdana" pitchFamily="34" charset="0"/>
              </a:rPr>
              <a:t> </a:t>
            </a:r>
          </a:p>
          <a:p>
            <a:pPr defTabSz="457200">
              <a:defRPr/>
            </a:pPr>
            <a:r>
              <a:rPr lang="cs-CZ" sz="1300" dirty="0" err="1">
                <a:solidFill>
                  <a:srgbClr val="575757"/>
                </a:solidFill>
                <a:latin typeface="Verdana" pitchFamily="34" charset="0"/>
                <a:ea typeface="Verdana" pitchFamily="34" charset="0"/>
              </a:rPr>
              <a:t>which</a:t>
            </a:r>
            <a:r>
              <a:rPr lang="cs-CZ" sz="1300" dirty="0">
                <a:solidFill>
                  <a:srgbClr val="575757"/>
                </a:solidFill>
                <a:latin typeface="Verdana" pitchFamily="34" charset="0"/>
                <a:ea typeface="Verdana" pitchFamily="34" charset="0"/>
              </a:rPr>
              <a:t> </a:t>
            </a:r>
            <a:r>
              <a:rPr lang="en-GB" sz="1300" dirty="0">
                <a:solidFill>
                  <a:srgbClr val="575757"/>
                </a:solidFill>
                <a:latin typeface="Verdana" pitchFamily="34" charset="0"/>
                <a:ea typeface="Verdana" pitchFamily="34" charset="0"/>
              </a:rPr>
              <a:t>generate</a:t>
            </a:r>
            <a:r>
              <a:rPr lang="cs-CZ" sz="1300" dirty="0">
                <a:solidFill>
                  <a:srgbClr val="575757"/>
                </a:solidFill>
                <a:latin typeface="Verdana" pitchFamily="34" charset="0"/>
                <a:ea typeface="Verdana" pitchFamily="34" charset="0"/>
              </a:rPr>
              <a:t>s</a:t>
            </a:r>
            <a:r>
              <a:rPr lang="en-GB" sz="1300" dirty="0">
                <a:solidFill>
                  <a:srgbClr val="575757"/>
                </a:solidFill>
                <a:latin typeface="Verdana" pitchFamily="34" charset="0"/>
                <a:ea typeface="Verdana" pitchFamily="34" charset="0"/>
              </a:rPr>
              <a:t> you recurring fees and reduce</a:t>
            </a:r>
            <a:r>
              <a:rPr lang="cs-CZ" sz="1300" dirty="0">
                <a:solidFill>
                  <a:srgbClr val="575757"/>
                </a:solidFill>
                <a:latin typeface="Verdana" pitchFamily="34" charset="0"/>
                <a:ea typeface="Verdana" pitchFamily="34" charset="0"/>
              </a:rPr>
              <a:t>s</a:t>
            </a:r>
            <a:r>
              <a:rPr lang="en-GB" sz="1300" dirty="0">
                <a:solidFill>
                  <a:srgbClr val="575757"/>
                </a:solidFill>
                <a:latin typeface="Verdana" pitchFamily="34" charset="0"/>
                <a:ea typeface="Verdana" pitchFamily="34" charset="0"/>
              </a:rPr>
              <a:t> maintenance costs </a:t>
            </a:r>
          </a:p>
          <a:p>
            <a:pPr defTabSz="457200">
              <a:defRPr/>
            </a:pPr>
            <a:endParaRPr lang="cs-CZ" sz="1200" dirty="0">
              <a:solidFill>
                <a:srgbClr val="575757"/>
              </a:solidFill>
              <a:latin typeface="Verdana" pitchFamily="34" charset="0"/>
              <a:ea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0750696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4" descr="main_screen (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noFill/>
            <a:miter lim="800000"/>
            <a:headEnd/>
            <a:tailEnd/>
          </a:ln>
        </p:spPr>
      </p:pic>
      <p:pic>
        <p:nvPicPr>
          <p:cNvPr id="18435" name="Obrázek 6" descr="Logo2N_White_300dp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6363" y="1177925"/>
            <a:ext cx="1160462" cy="887413"/>
          </a:xfrm>
          <a:prstGeom prst="rect">
            <a:avLst/>
          </a:prstGeom>
          <a:noFill/>
          <a:ln w="9525">
            <a:noFill/>
            <a:miter lim="800000"/>
            <a:headEnd/>
            <a:tailEnd/>
          </a:ln>
        </p:spPr>
      </p:pic>
      <p:sp>
        <p:nvSpPr>
          <p:cNvPr id="12" name="Obdélník 11"/>
          <p:cNvSpPr/>
          <p:nvPr/>
        </p:nvSpPr>
        <p:spPr>
          <a:xfrm>
            <a:off x="769938" y="1209675"/>
            <a:ext cx="46037" cy="33766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cs-CZ"/>
          </a:p>
        </p:txBody>
      </p:sp>
      <p:sp>
        <p:nvSpPr>
          <p:cNvPr id="7" name="Podnadpis 2"/>
          <p:cNvSpPr txBox="1">
            <a:spLocks/>
          </p:cNvSpPr>
          <p:nvPr/>
        </p:nvSpPr>
        <p:spPr bwMode="auto">
          <a:xfrm>
            <a:off x="1193800" y="2702283"/>
            <a:ext cx="7318672" cy="788987"/>
          </a:xfrm>
          <a:prstGeom prst="rect">
            <a:avLst/>
          </a:prstGeom>
          <a:noFill/>
          <a:ln w="9525">
            <a:noFill/>
            <a:miter lim="800000"/>
            <a:headEnd/>
            <a:tailEnd/>
          </a:ln>
        </p:spPr>
        <p:txBody>
          <a:bodyPr/>
          <a:lstStyle/>
          <a:p>
            <a:pPr marL="341313" indent="-342900" defTabSz="914400" eaLnBrk="0" hangingPunct="0">
              <a:spcBef>
                <a:spcPct val="20000"/>
              </a:spcBef>
              <a:buFont typeface="Arial" pitchFamily="34" charset="0"/>
              <a:buNone/>
            </a:pPr>
            <a:r>
              <a:rPr lang="cs-CZ" sz="2800" dirty="0" err="1">
                <a:solidFill>
                  <a:schemeClr val="bg1"/>
                </a:solidFill>
                <a:latin typeface="Verdana" pitchFamily="34" charset="0"/>
              </a:rPr>
              <a:t>Offer</a:t>
            </a:r>
            <a:r>
              <a:rPr lang="cs-CZ" sz="2800" dirty="0">
                <a:solidFill>
                  <a:schemeClr val="bg1"/>
                </a:solidFill>
                <a:latin typeface="Verdana" pitchFamily="34" charset="0"/>
              </a:rPr>
              <a:t> </a:t>
            </a:r>
            <a:r>
              <a:rPr lang="cs-CZ" sz="2800" dirty="0" err="1">
                <a:solidFill>
                  <a:schemeClr val="bg1"/>
                </a:solidFill>
                <a:latin typeface="Verdana" pitchFamily="34" charset="0"/>
              </a:rPr>
              <a:t>the</a:t>
            </a:r>
            <a:r>
              <a:rPr lang="cs-CZ" sz="2800" dirty="0">
                <a:solidFill>
                  <a:schemeClr val="bg1"/>
                </a:solidFill>
                <a:latin typeface="Verdana" pitchFamily="34" charset="0"/>
              </a:rPr>
              <a:t> </a:t>
            </a:r>
            <a:r>
              <a:rPr lang="cs-CZ" sz="2800" dirty="0" err="1">
                <a:solidFill>
                  <a:schemeClr val="bg1"/>
                </a:solidFill>
                <a:latin typeface="Verdana" pitchFamily="34" charset="0"/>
              </a:rPr>
              <a:t>best</a:t>
            </a:r>
            <a:r>
              <a:rPr lang="cs-CZ" sz="2800" dirty="0">
                <a:solidFill>
                  <a:schemeClr val="bg1"/>
                </a:solidFill>
                <a:latin typeface="Verdana" pitchFamily="34" charset="0"/>
              </a:rPr>
              <a:t> </a:t>
            </a:r>
          </a:p>
          <a:p>
            <a:pPr marL="341313" indent="-342900" defTabSz="914400" eaLnBrk="0" hangingPunct="0">
              <a:spcBef>
                <a:spcPct val="20000"/>
              </a:spcBef>
              <a:buFont typeface="Arial" pitchFamily="34" charset="0"/>
              <a:buNone/>
            </a:pPr>
            <a:r>
              <a:rPr lang="cs-CZ" sz="2800" b="1" dirty="0" err="1">
                <a:solidFill>
                  <a:schemeClr val="bg1"/>
                </a:solidFill>
                <a:latin typeface="Verdana" pitchFamily="34" charset="0"/>
              </a:rPr>
              <a:t>access</a:t>
            </a:r>
            <a:r>
              <a:rPr lang="cs-CZ" sz="2800" b="1" dirty="0">
                <a:solidFill>
                  <a:schemeClr val="bg1"/>
                </a:solidFill>
                <a:latin typeface="Verdana" pitchFamily="34" charset="0"/>
              </a:rPr>
              <a:t> </a:t>
            </a:r>
            <a:r>
              <a:rPr lang="cs-CZ" sz="2800" b="1" dirty="0" err="1">
                <a:solidFill>
                  <a:schemeClr val="bg1"/>
                </a:solidFill>
                <a:latin typeface="Verdana" pitchFamily="34" charset="0"/>
              </a:rPr>
              <a:t>control</a:t>
            </a:r>
            <a:r>
              <a:rPr lang="cs-CZ" sz="2800" b="1" dirty="0">
                <a:solidFill>
                  <a:schemeClr val="bg1"/>
                </a:solidFill>
                <a:latin typeface="Verdana" pitchFamily="34" charset="0"/>
              </a:rPr>
              <a:t> </a:t>
            </a:r>
            <a:r>
              <a:rPr lang="cs-CZ" sz="2800" b="1" dirty="0" err="1">
                <a:solidFill>
                  <a:schemeClr val="bg1"/>
                </a:solidFill>
                <a:latin typeface="Verdana" pitchFamily="34" charset="0"/>
              </a:rPr>
              <a:t>solution</a:t>
            </a:r>
            <a:r>
              <a:rPr lang="cs-CZ" sz="2800" b="1" dirty="0">
                <a:solidFill>
                  <a:schemeClr val="bg1"/>
                </a:solidFill>
                <a:latin typeface="Verdana" pitchFamily="34" charset="0"/>
              </a:rPr>
              <a:t> </a:t>
            </a:r>
          </a:p>
          <a:p>
            <a:pPr marL="341313" indent="-342900" defTabSz="914400" eaLnBrk="0" hangingPunct="0">
              <a:spcBef>
                <a:spcPct val="20000"/>
              </a:spcBef>
              <a:buFont typeface="Arial" pitchFamily="34" charset="0"/>
              <a:buNone/>
            </a:pPr>
            <a:r>
              <a:rPr lang="cs-CZ" sz="2800" dirty="0">
                <a:solidFill>
                  <a:schemeClr val="bg1"/>
                </a:solidFill>
                <a:latin typeface="Verdana" pitchFamily="34" charset="0"/>
              </a:rPr>
              <a:t>to </a:t>
            </a:r>
            <a:r>
              <a:rPr lang="cs-CZ" sz="2800" dirty="0" err="1">
                <a:solidFill>
                  <a:schemeClr val="bg1"/>
                </a:solidFill>
                <a:latin typeface="Verdana" pitchFamily="34" charset="0"/>
              </a:rPr>
              <a:t>your</a:t>
            </a:r>
            <a:r>
              <a:rPr lang="cs-CZ" sz="2800" dirty="0">
                <a:solidFill>
                  <a:schemeClr val="bg1"/>
                </a:solidFill>
                <a:latin typeface="Verdana" pitchFamily="34" charset="0"/>
              </a:rPr>
              <a:t> </a:t>
            </a:r>
            <a:r>
              <a:rPr lang="cs-CZ" sz="2800" dirty="0" err="1">
                <a:solidFill>
                  <a:schemeClr val="bg1"/>
                </a:solidFill>
                <a:latin typeface="Verdana" pitchFamily="34" charset="0"/>
              </a:rPr>
              <a:t>customers</a:t>
            </a:r>
            <a:endParaRPr lang="cs-CZ" sz="2800" dirty="0">
              <a:solidFill>
                <a:schemeClr val="bg1"/>
              </a:solidFill>
              <a:latin typeface="Verdana" pitchFamily="34" charset="0"/>
            </a:endParaRPr>
          </a:p>
          <a:p>
            <a:pPr marL="341313" indent="-342900" defTabSz="914400" eaLnBrk="0" hangingPunct="0">
              <a:spcBef>
                <a:spcPct val="20000"/>
              </a:spcBef>
              <a:buFont typeface="Arial" pitchFamily="34" charset="0"/>
              <a:buNone/>
            </a:pPr>
            <a:endParaRPr lang="cs-CZ" sz="3600" dirty="0">
              <a:solidFill>
                <a:schemeClr val="bg1"/>
              </a:solidFill>
              <a:latin typeface="Verdana" pitchFamily="34" charset="0"/>
            </a:endParaRPr>
          </a:p>
        </p:txBody>
      </p:sp>
    </p:spTree>
    <p:extLst>
      <p:ext uri="{BB962C8B-B14F-4D97-AF65-F5344CB8AC3E}">
        <p14:creationId xmlns:p14="http://schemas.microsoft.com/office/powerpoint/2010/main" val="35474981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30BA594E-81E5-4938-BFC5-0B6AF4420B3B}"/>
              </a:ext>
            </a:extLst>
          </p:cNvPr>
          <p:cNvSpPr>
            <a:spLocks noGrp="1"/>
          </p:cNvSpPr>
          <p:nvPr>
            <p:ph type="title"/>
          </p:nvPr>
        </p:nvSpPr>
        <p:spPr>
          <a:xfrm>
            <a:off x="457200" y="139483"/>
            <a:ext cx="6861276" cy="606425"/>
          </a:xfrm>
        </p:spPr>
        <p:txBody>
          <a:bodyPr rtlCol="0"/>
          <a:lstStyle/>
          <a:p>
            <a:pPr defTabSz="457200" eaLnBrk="1" fontAlgn="auto" hangingPunct="1">
              <a:spcAft>
                <a:spcPts val="0"/>
              </a:spcAft>
              <a:defRPr/>
            </a:pPr>
            <a:r>
              <a:rPr lang="cs-CZ" sz="1600" b="1" dirty="0" err="1">
                <a:solidFill>
                  <a:srgbClr val="004E97"/>
                </a:solidFill>
                <a:ea typeface="Tahoma" pitchFamily="34" charset="0"/>
                <a:cs typeface="Tahoma" pitchFamily="34" charset="0"/>
              </a:rPr>
              <a:t>We´ve</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got</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an</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intercom</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for</a:t>
            </a:r>
            <a:r>
              <a:rPr lang="cs-CZ" sz="1600" b="1" dirty="0">
                <a:solidFill>
                  <a:srgbClr val="004E97"/>
                </a:solidFill>
                <a:ea typeface="Tahoma" pitchFamily="34" charset="0"/>
                <a:cs typeface="Tahoma" pitchFamily="34" charset="0"/>
              </a:rPr>
              <a:t> any type </a:t>
            </a:r>
            <a:r>
              <a:rPr lang="cs-CZ" sz="1600" b="1" dirty="0" err="1">
                <a:solidFill>
                  <a:srgbClr val="004E97"/>
                </a:solidFill>
                <a:ea typeface="Tahoma" pitchFamily="34" charset="0"/>
                <a:cs typeface="Tahoma" pitchFamily="34" charset="0"/>
              </a:rPr>
              <a:t>of</a:t>
            </a:r>
            <a:r>
              <a:rPr lang="cs-CZ" sz="1600" dirty="0">
                <a:solidFill>
                  <a:srgbClr val="004E97"/>
                </a:solidFill>
              </a:rPr>
              <a:t> a </a:t>
            </a:r>
            <a:r>
              <a:rPr lang="cs-CZ" sz="1600" b="1" dirty="0" err="1">
                <a:solidFill>
                  <a:srgbClr val="004E97"/>
                </a:solidFill>
                <a:ea typeface="Tahoma" pitchFamily="34" charset="0"/>
                <a:cs typeface="Tahoma" pitchFamily="34" charset="0"/>
              </a:rPr>
              <a:t>project</a:t>
            </a:r>
            <a:r>
              <a:rPr lang="cs-CZ" sz="1600" b="1" dirty="0">
                <a:solidFill>
                  <a:srgbClr val="004E97"/>
                </a:solidFill>
                <a:ea typeface="Tahoma" pitchFamily="34" charset="0"/>
                <a:cs typeface="Tahoma" pitchFamily="34" charset="0"/>
              </a:rPr>
              <a:t> </a:t>
            </a:r>
          </a:p>
        </p:txBody>
      </p:sp>
      <p:grpSp>
        <p:nvGrpSpPr>
          <p:cNvPr id="9" name="Skupina 8">
            <a:extLst>
              <a:ext uri="{FF2B5EF4-FFF2-40B4-BE49-F238E27FC236}">
                <a16:creationId xmlns:a16="http://schemas.microsoft.com/office/drawing/2014/main" id="{56429786-5BF4-4DD5-934C-7E85B6DAD5D6}"/>
              </a:ext>
            </a:extLst>
          </p:cNvPr>
          <p:cNvGrpSpPr/>
          <p:nvPr/>
        </p:nvGrpSpPr>
        <p:grpSpPr>
          <a:xfrm>
            <a:off x="5005291" y="-1529085"/>
            <a:ext cx="2079625" cy="1498035"/>
            <a:chOff x="3956192" y="522655"/>
            <a:chExt cx="2079625" cy="1498035"/>
          </a:xfrm>
        </p:grpSpPr>
        <p:grpSp>
          <p:nvGrpSpPr>
            <p:cNvPr id="10" name="Skupina 25">
              <a:extLst>
                <a:ext uri="{FF2B5EF4-FFF2-40B4-BE49-F238E27FC236}">
                  <a16:creationId xmlns:a16="http://schemas.microsoft.com/office/drawing/2014/main" id="{78130C6E-A1E6-4C5F-B7E6-C78A648F193B}"/>
                </a:ext>
              </a:extLst>
            </p:cNvPr>
            <p:cNvGrpSpPr>
              <a:grpSpLocks noChangeAspect="1"/>
            </p:cNvGrpSpPr>
            <p:nvPr/>
          </p:nvGrpSpPr>
          <p:grpSpPr bwMode="auto">
            <a:xfrm>
              <a:off x="4215886" y="1009996"/>
              <a:ext cx="1584000" cy="1010694"/>
              <a:chOff x="5146675" y="2814638"/>
              <a:chExt cx="1868485" cy="1192213"/>
            </a:xfrm>
          </p:grpSpPr>
          <p:pic>
            <p:nvPicPr>
              <p:cNvPr id="12" name="Picture 21" descr="C:\Users\kobranov\Desktop\TEXTY\helios_ip_solo_black_web_front_560x432.png">
                <a:extLst>
                  <a:ext uri="{FF2B5EF4-FFF2-40B4-BE49-F238E27FC236}">
                    <a16:creationId xmlns:a16="http://schemas.microsoft.com/office/drawing/2014/main" id="{69557911-4C3E-4409-9B5A-D8ACF4004A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3" y="2925482"/>
                <a:ext cx="1303337" cy="1005162"/>
              </a:xfrm>
              <a:prstGeom prst="rect">
                <a:avLst/>
              </a:prstGeom>
              <a:noFill/>
              <a:ln w="9525">
                <a:noFill/>
                <a:miter lim="800000"/>
                <a:headEnd/>
                <a:tailEnd/>
              </a:ln>
            </p:spPr>
          </p:pic>
          <p:pic>
            <p:nvPicPr>
              <p:cNvPr id="13" name="Picture 20" descr="C:\Users\kobranov\Desktop\TEXTY\helios_ip_solo_web_front_560x432.png">
                <a:extLst>
                  <a:ext uri="{FF2B5EF4-FFF2-40B4-BE49-F238E27FC236}">
                    <a16:creationId xmlns:a16="http://schemas.microsoft.com/office/drawing/2014/main" id="{C37ACC97-8328-4D98-AB59-185FE5C302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6675" y="2814638"/>
                <a:ext cx="1545094" cy="1192213"/>
              </a:xfrm>
              <a:prstGeom prst="rect">
                <a:avLst/>
              </a:prstGeom>
              <a:noFill/>
              <a:ln w="9525">
                <a:noFill/>
                <a:miter lim="800000"/>
                <a:headEnd/>
                <a:tailEnd/>
              </a:ln>
            </p:spPr>
          </p:pic>
        </p:grpSp>
        <p:sp>
          <p:nvSpPr>
            <p:cNvPr id="11" name="Content Placeholder 5">
              <a:extLst>
                <a:ext uri="{FF2B5EF4-FFF2-40B4-BE49-F238E27FC236}">
                  <a16:creationId xmlns:a16="http://schemas.microsoft.com/office/drawing/2014/main" id="{AFB90BA7-FE2E-4FAB-919C-6B33A4C42CF9}"/>
                </a:ext>
              </a:extLst>
            </p:cNvPr>
            <p:cNvSpPr txBox="1">
              <a:spLocks/>
            </p:cNvSpPr>
            <p:nvPr/>
          </p:nvSpPr>
          <p:spPr bwMode="auto">
            <a:xfrm>
              <a:off x="3956192" y="522655"/>
              <a:ext cx="2079625"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Solo</a:t>
              </a:r>
              <a:endParaRPr lang="en-US" sz="1200" dirty="0">
                <a:solidFill>
                  <a:srgbClr val="005596"/>
                </a:solidFill>
                <a:latin typeface="Verdana" pitchFamily="34" charset="0"/>
              </a:endParaRPr>
            </a:p>
          </p:txBody>
        </p:sp>
      </p:grpSp>
      <p:grpSp>
        <p:nvGrpSpPr>
          <p:cNvPr id="14" name="Skupina 13">
            <a:extLst>
              <a:ext uri="{FF2B5EF4-FFF2-40B4-BE49-F238E27FC236}">
                <a16:creationId xmlns:a16="http://schemas.microsoft.com/office/drawing/2014/main" id="{3DD92069-B697-4E78-BC9A-406628F70CE7}"/>
              </a:ext>
            </a:extLst>
          </p:cNvPr>
          <p:cNvGrpSpPr/>
          <p:nvPr/>
        </p:nvGrpSpPr>
        <p:grpSpPr>
          <a:xfrm>
            <a:off x="9245009" y="790597"/>
            <a:ext cx="2079625" cy="1624231"/>
            <a:chOff x="6298982" y="537249"/>
            <a:chExt cx="2079625" cy="1624231"/>
          </a:xfrm>
        </p:grpSpPr>
        <p:sp>
          <p:nvSpPr>
            <p:cNvPr id="15" name="Content Placeholder 5">
              <a:extLst>
                <a:ext uri="{FF2B5EF4-FFF2-40B4-BE49-F238E27FC236}">
                  <a16:creationId xmlns:a16="http://schemas.microsoft.com/office/drawing/2014/main" id="{87A980E6-33F7-4DD2-B046-C81298ED5674}"/>
                </a:ext>
              </a:extLst>
            </p:cNvPr>
            <p:cNvSpPr txBox="1">
              <a:spLocks/>
            </p:cNvSpPr>
            <p:nvPr/>
          </p:nvSpPr>
          <p:spPr bwMode="auto">
            <a:xfrm>
              <a:off x="6298982" y="537249"/>
              <a:ext cx="2079625"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Base</a:t>
              </a:r>
              <a:endParaRPr lang="en-US" sz="1200" dirty="0">
                <a:solidFill>
                  <a:srgbClr val="005596"/>
                </a:solidFill>
                <a:latin typeface="Verdana" pitchFamily="34" charset="0"/>
              </a:endParaRPr>
            </a:p>
          </p:txBody>
        </p:sp>
        <p:pic>
          <p:nvPicPr>
            <p:cNvPr id="16" name="Obrázek 15" descr="intercom.png">
              <a:extLst>
                <a:ext uri="{FF2B5EF4-FFF2-40B4-BE49-F238E27FC236}">
                  <a16:creationId xmlns:a16="http://schemas.microsoft.com/office/drawing/2014/main" id="{D380A5EA-6EC0-4A1D-957C-368A93BF52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6553" y="995331"/>
              <a:ext cx="1512000" cy="1166149"/>
            </a:xfrm>
            <a:prstGeom prst="rect">
              <a:avLst/>
            </a:prstGeom>
            <a:noFill/>
            <a:ln w="9525">
              <a:noFill/>
              <a:miter lim="800000"/>
              <a:headEnd/>
              <a:tailEnd/>
            </a:ln>
          </p:spPr>
        </p:pic>
      </p:grpSp>
      <p:grpSp>
        <p:nvGrpSpPr>
          <p:cNvPr id="17" name="Skupina 16">
            <a:extLst>
              <a:ext uri="{FF2B5EF4-FFF2-40B4-BE49-F238E27FC236}">
                <a16:creationId xmlns:a16="http://schemas.microsoft.com/office/drawing/2014/main" id="{F51220B2-8709-48AB-8ACA-E2B8304A1BE6}"/>
              </a:ext>
            </a:extLst>
          </p:cNvPr>
          <p:cNvGrpSpPr/>
          <p:nvPr/>
        </p:nvGrpSpPr>
        <p:grpSpPr>
          <a:xfrm>
            <a:off x="2392923" y="-1695216"/>
            <a:ext cx="2078037" cy="1672659"/>
            <a:chOff x="1817374" y="607522"/>
            <a:chExt cx="2078037" cy="1672659"/>
          </a:xfrm>
        </p:grpSpPr>
        <p:sp>
          <p:nvSpPr>
            <p:cNvPr id="18" name="Content Placeholder 5">
              <a:extLst>
                <a:ext uri="{FF2B5EF4-FFF2-40B4-BE49-F238E27FC236}">
                  <a16:creationId xmlns:a16="http://schemas.microsoft.com/office/drawing/2014/main" id="{01DE8888-461A-4B24-9230-32A5EA2F18E9}"/>
                </a:ext>
              </a:extLst>
            </p:cNvPr>
            <p:cNvSpPr txBox="1">
              <a:spLocks/>
            </p:cNvSpPr>
            <p:nvPr/>
          </p:nvSpPr>
          <p:spPr bwMode="auto">
            <a:xfrm>
              <a:off x="1817374" y="607522"/>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LTE Verso</a:t>
              </a:r>
              <a:endParaRPr lang="en-US" sz="1200" dirty="0">
                <a:solidFill>
                  <a:srgbClr val="005596"/>
                </a:solidFill>
                <a:latin typeface="Verdana" pitchFamily="34" charset="0"/>
              </a:endParaRPr>
            </a:p>
          </p:txBody>
        </p:sp>
        <p:grpSp>
          <p:nvGrpSpPr>
            <p:cNvPr id="19" name="Skupina 34">
              <a:extLst>
                <a:ext uri="{FF2B5EF4-FFF2-40B4-BE49-F238E27FC236}">
                  <a16:creationId xmlns:a16="http://schemas.microsoft.com/office/drawing/2014/main" id="{D839B804-C2EA-472E-9CEC-B3FAB89D36BE}"/>
                </a:ext>
              </a:extLst>
            </p:cNvPr>
            <p:cNvGrpSpPr>
              <a:grpSpLocks noChangeAspect="1"/>
            </p:cNvGrpSpPr>
            <p:nvPr/>
          </p:nvGrpSpPr>
          <p:grpSpPr bwMode="auto">
            <a:xfrm>
              <a:off x="2117811" y="1020365"/>
              <a:ext cx="1368000" cy="1259816"/>
              <a:chOff x="2781300" y="1751013"/>
              <a:chExt cx="1746250" cy="1412875"/>
            </a:xfrm>
          </p:grpSpPr>
          <p:pic>
            <p:nvPicPr>
              <p:cNvPr id="20" name="Obrázek 23" descr="intercom.png">
                <a:extLst>
                  <a:ext uri="{FF2B5EF4-FFF2-40B4-BE49-F238E27FC236}">
                    <a16:creationId xmlns:a16="http://schemas.microsoft.com/office/drawing/2014/main" id="{F4398902-3D69-4183-B6B7-242A6A9FB2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1300" y="1814513"/>
                <a:ext cx="1746250" cy="1349375"/>
              </a:xfrm>
              <a:prstGeom prst="rect">
                <a:avLst/>
              </a:prstGeom>
              <a:noFill/>
              <a:ln w="9525">
                <a:noFill/>
                <a:miter lim="800000"/>
                <a:headEnd/>
                <a:tailEnd/>
              </a:ln>
            </p:spPr>
          </p:pic>
          <p:pic>
            <p:nvPicPr>
              <p:cNvPr id="21" name="Picture 22" descr="C:\Users\kobranov\Desktop\9155101_2N Helios IP Verso basic unit (without camera)_9155031_2N Helios IP Verso keypad_Front_HQ.png">
                <a:extLst>
                  <a:ext uri="{FF2B5EF4-FFF2-40B4-BE49-F238E27FC236}">
                    <a16:creationId xmlns:a16="http://schemas.microsoft.com/office/drawing/2014/main" id="{040DD77B-7FC9-41C9-A77E-C8A84473BE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5650" y="1751013"/>
                <a:ext cx="693738" cy="1403350"/>
              </a:xfrm>
              <a:prstGeom prst="rect">
                <a:avLst/>
              </a:prstGeom>
              <a:noFill/>
              <a:ln w="9525">
                <a:noFill/>
                <a:miter lim="800000"/>
                <a:headEnd/>
                <a:tailEnd/>
              </a:ln>
            </p:spPr>
          </p:pic>
        </p:grpSp>
      </p:grpSp>
      <p:sp>
        <p:nvSpPr>
          <p:cNvPr id="22" name="Rectangle 12">
            <a:extLst>
              <a:ext uri="{FF2B5EF4-FFF2-40B4-BE49-F238E27FC236}">
                <a16:creationId xmlns:a16="http://schemas.microsoft.com/office/drawing/2014/main" id="{58FAE267-C9B7-4B5A-A796-6C6DACACF7A7}"/>
              </a:ext>
            </a:extLst>
          </p:cNvPr>
          <p:cNvSpPr/>
          <p:nvPr/>
        </p:nvSpPr>
        <p:spPr>
          <a:xfrm>
            <a:off x="0" y="5040313"/>
            <a:ext cx="9144000" cy="103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grpSp>
        <p:nvGrpSpPr>
          <p:cNvPr id="23" name="Skupina 22">
            <a:extLst>
              <a:ext uri="{FF2B5EF4-FFF2-40B4-BE49-F238E27FC236}">
                <a16:creationId xmlns:a16="http://schemas.microsoft.com/office/drawing/2014/main" id="{7047C032-CE8F-4944-ACFC-324A6D4C4254}"/>
              </a:ext>
            </a:extLst>
          </p:cNvPr>
          <p:cNvGrpSpPr/>
          <p:nvPr/>
        </p:nvGrpSpPr>
        <p:grpSpPr>
          <a:xfrm>
            <a:off x="-2076929" y="583942"/>
            <a:ext cx="2520000" cy="1730289"/>
            <a:chOff x="-347597" y="574849"/>
            <a:chExt cx="2520000" cy="1730289"/>
          </a:xfrm>
        </p:grpSpPr>
        <p:sp>
          <p:nvSpPr>
            <p:cNvPr id="24" name="Content Placeholder 5">
              <a:extLst>
                <a:ext uri="{FF2B5EF4-FFF2-40B4-BE49-F238E27FC236}">
                  <a16:creationId xmlns:a16="http://schemas.microsoft.com/office/drawing/2014/main" id="{BBB3A0DC-CE03-4E36-ABE1-DCDD0F6767FE}"/>
                </a:ext>
              </a:extLst>
            </p:cNvPr>
            <p:cNvSpPr txBox="1">
              <a:spLocks/>
            </p:cNvSpPr>
            <p:nvPr/>
          </p:nvSpPr>
          <p:spPr bwMode="auto">
            <a:xfrm>
              <a:off x="82747" y="574849"/>
              <a:ext cx="1659312" cy="526791"/>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Verso</a:t>
              </a:r>
              <a:endParaRPr lang="en-US" sz="1200" dirty="0">
                <a:solidFill>
                  <a:srgbClr val="005596"/>
                </a:solidFill>
                <a:latin typeface="Verdana" pitchFamily="34" charset="0"/>
              </a:endParaRPr>
            </a:p>
          </p:txBody>
        </p:sp>
        <p:pic>
          <p:nvPicPr>
            <p:cNvPr id="25" name="Picture 10" descr="C:\Users\Nozicka\Desktop\12.png">
              <a:extLst>
                <a:ext uri="{FF2B5EF4-FFF2-40B4-BE49-F238E27FC236}">
                  <a16:creationId xmlns:a16="http://schemas.microsoft.com/office/drawing/2014/main" id="{3A245041-C579-4552-A857-645E0C8B33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597" y="919139"/>
              <a:ext cx="2520000" cy="13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a:extLst>
              <a:ext uri="{FF2B5EF4-FFF2-40B4-BE49-F238E27FC236}">
                <a16:creationId xmlns:a16="http://schemas.microsoft.com/office/drawing/2014/main" id="{1BBFC7B2-49FB-42B0-A52D-1ACAC978BF5C}"/>
              </a:ext>
            </a:extLst>
          </p:cNvPr>
          <p:cNvGrpSpPr/>
          <p:nvPr/>
        </p:nvGrpSpPr>
        <p:grpSpPr>
          <a:xfrm>
            <a:off x="-1659300" y="4552950"/>
            <a:ext cx="2078037" cy="1674849"/>
            <a:chOff x="1017707" y="2676900"/>
            <a:chExt cx="2078037" cy="1674849"/>
          </a:xfrm>
        </p:grpSpPr>
        <p:pic>
          <p:nvPicPr>
            <p:cNvPr id="27" name="Obrázek 13" descr="intercom.png">
              <a:extLst>
                <a:ext uri="{FF2B5EF4-FFF2-40B4-BE49-F238E27FC236}">
                  <a16:creationId xmlns:a16="http://schemas.microsoft.com/office/drawing/2014/main" id="{9AA979F9-4DD1-47BD-8BFF-B322CC9FDFA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46726" y="3101379"/>
              <a:ext cx="1620000" cy="1250370"/>
            </a:xfrm>
            <a:prstGeom prst="rect">
              <a:avLst/>
            </a:prstGeom>
            <a:noFill/>
            <a:ln w="9525">
              <a:noFill/>
              <a:miter lim="800000"/>
              <a:headEnd/>
              <a:tailEnd/>
            </a:ln>
          </p:spPr>
        </p:pic>
        <p:sp>
          <p:nvSpPr>
            <p:cNvPr id="28" name="Content Placeholder 5">
              <a:extLst>
                <a:ext uri="{FF2B5EF4-FFF2-40B4-BE49-F238E27FC236}">
                  <a16:creationId xmlns:a16="http://schemas.microsoft.com/office/drawing/2014/main" id="{13E8F9A8-D66A-4F1B-B36C-B3587568672F}"/>
                </a:ext>
              </a:extLst>
            </p:cNvPr>
            <p:cNvSpPr txBox="1">
              <a:spLocks/>
            </p:cNvSpPr>
            <p:nvPr/>
          </p:nvSpPr>
          <p:spPr bwMode="auto">
            <a:xfrm>
              <a:off x="1017707" y="2676900"/>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a:t>
              </a:r>
              <a:r>
                <a:rPr lang="cs-CZ" sz="1200" dirty="0" err="1">
                  <a:solidFill>
                    <a:srgbClr val="005596"/>
                  </a:solidFill>
                  <a:latin typeface="Verdana" pitchFamily="34" charset="0"/>
                </a:rPr>
                <a:t>Force</a:t>
              </a:r>
              <a:endParaRPr lang="en-US" sz="1200" dirty="0">
                <a:solidFill>
                  <a:srgbClr val="005596"/>
                </a:solidFill>
                <a:latin typeface="Verdana" pitchFamily="34" charset="0"/>
              </a:endParaRPr>
            </a:p>
          </p:txBody>
        </p:sp>
      </p:grpSp>
      <p:grpSp>
        <p:nvGrpSpPr>
          <p:cNvPr id="29" name="Skupina 28">
            <a:extLst>
              <a:ext uri="{FF2B5EF4-FFF2-40B4-BE49-F238E27FC236}">
                <a16:creationId xmlns:a16="http://schemas.microsoft.com/office/drawing/2014/main" id="{37CD67CE-CBBD-461F-AB73-8DCCBEFA58DA}"/>
              </a:ext>
            </a:extLst>
          </p:cNvPr>
          <p:cNvGrpSpPr/>
          <p:nvPr/>
        </p:nvGrpSpPr>
        <p:grpSpPr>
          <a:xfrm>
            <a:off x="3022341" y="5340443"/>
            <a:ext cx="2078037" cy="1681043"/>
            <a:chOff x="3156854" y="2674217"/>
            <a:chExt cx="2078037" cy="1681043"/>
          </a:xfrm>
        </p:grpSpPr>
        <p:pic>
          <p:nvPicPr>
            <p:cNvPr id="30" name="Obrázek 35" descr="intercom.png">
              <a:extLst>
                <a:ext uri="{FF2B5EF4-FFF2-40B4-BE49-F238E27FC236}">
                  <a16:creationId xmlns:a16="http://schemas.microsoft.com/office/drawing/2014/main" id="{4063F93A-DFD4-4559-AB8B-27ED78EB8E0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5819" y="3104028"/>
              <a:ext cx="1620000" cy="1251232"/>
            </a:xfrm>
            <a:prstGeom prst="rect">
              <a:avLst/>
            </a:prstGeom>
            <a:noFill/>
            <a:ln w="9525">
              <a:noFill/>
              <a:miter lim="800000"/>
              <a:headEnd/>
              <a:tailEnd/>
            </a:ln>
          </p:spPr>
        </p:pic>
        <p:sp>
          <p:nvSpPr>
            <p:cNvPr id="31" name="Content Placeholder 5">
              <a:extLst>
                <a:ext uri="{FF2B5EF4-FFF2-40B4-BE49-F238E27FC236}">
                  <a16:creationId xmlns:a16="http://schemas.microsoft.com/office/drawing/2014/main" id="{36D9A816-F4DD-4B13-B3BC-834B454A5FA0}"/>
                </a:ext>
              </a:extLst>
            </p:cNvPr>
            <p:cNvSpPr txBox="1">
              <a:spLocks/>
            </p:cNvSpPr>
            <p:nvPr/>
          </p:nvSpPr>
          <p:spPr bwMode="auto">
            <a:xfrm>
              <a:off x="3156854" y="2674217"/>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a:t>
              </a:r>
              <a:r>
                <a:rPr lang="cs-CZ" sz="1200" dirty="0" err="1">
                  <a:solidFill>
                    <a:srgbClr val="005596"/>
                  </a:solidFill>
                  <a:latin typeface="Verdana" pitchFamily="34" charset="0"/>
                </a:rPr>
                <a:t>Safety</a:t>
              </a:r>
              <a:endParaRPr lang="en-US" sz="1200" dirty="0">
                <a:solidFill>
                  <a:srgbClr val="005596"/>
                </a:solidFill>
                <a:latin typeface="Verdana" pitchFamily="34" charset="0"/>
              </a:endParaRPr>
            </a:p>
          </p:txBody>
        </p:sp>
      </p:grpSp>
      <p:grpSp>
        <p:nvGrpSpPr>
          <p:cNvPr id="32" name="Skupina 31">
            <a:extLst>
              <a:ext uri="{FF2B5EF4-FFF2-40B4-BE49-F238E27FC236}">
                <a16:creationId xmlns:a16="http://schemas.microsoft.com/office/drawing/2014/main" id="{591A7250-FC05-448A-94F0-1E2C22BDA280}"/>
              </a:ext>
            </a:extLst>
          </p:cNvPr>
          <p:cNvGrpSpPr/>
          <p:nvPr/>
        </p:nvGrpSpPr>
        <p:grpSpPr>
          <a:xfrm>
            <a:off x="6247591" y="5446213"/>
            <a:ext cx="2078037" cy="1677648"/>
            <a:chOff x="5274840" y="2662902"/>
            <a:chExt cx="2078037" cy="1677648"/>
          </a:xfrm>
        </p:grpSpPr>
        <p:pic>
          <p:nvPicPr>
            <p:cNvPr id="33" name="Obrázek 29" descr="intercom.png">
              <a:extLst>
                <a:ext uri="{FF2B5EF4-FFF2-40B4-BE49-F238E27FC236}">
                  <a16:creationId xmlns:a16="http://schemas.microsoft.com/office/drawing/2014/main" id="{06097B24-7C69-4E29-813D-8A46791FEE4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25733" y="3090075"/>
              <a:ext cx="1620000" cy="1250475"/>
            </a:xfrm>
            <a:prstGeom prst="rect">
              <a:avLst/>
            </a:prstGeom>
            <a:noFill/>
            <a:ln w="9525">
              <a:noFill/>
              <a:miter lim="800000"/>
              <a:headEnd/>
              <a:tailEnd/>
            </a:ln>
          </p:spPr>
        </p:pic>
        <p:sp>
          <p:nvSpPr>
            <p:cNvPr id="34" name="Content Placeholder 5">
              <a:extLst>
                <a:ext uri="{FF2B5EF4-FFF2-40B4-BE49-F238E27FC236}">
                  <a16:creationId xmlns:a16="http://schemas.microsoft.com/office/drawing/2014/main" id="{5D9D47DD-ADFE-40BF-AF1A-9D029C124BE1}"/>
                </a:ext>
              </a:extLst>
            </p:cNvPr>
            <p:cNvSpPr txBox="1">
              <a:spLocks/>
            </p:cNvSpPr>
            <p:nvPr/>
          </p:nvSpPr>
          <p:spPr bwMode="auto">
            <a:xfrm>
              <a:off x="5274840" y="2662902"/>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a:t>
              </a:r>
              <a:r>
                <a:rPr lang="cs-CZ" sz="1200" dirty="0" err="1">
                  <a:solidFill>
                    <a:srgbClr val="005596"/>
                  </a:solidFill>
                  <a:latin typeface="Verdana" pitchFamily="34" charset="0"/>
                </a:rPr>
                <a:t>Uni</a:t>
              </a:r>
              <a:endParaRPr lang="en-US" sz="1200" dirty="0">
                <a:solidFill>
                  <a:srgbClr val="005596"/>
                </a:solidFill>
                <a:latin typeface="Verdana" pitchFamily="34" charset="0"/>
              </a:endParaRPr>
            </a:p>
          </p:txBody>
        </p:sp>
      </p:grpSp>
      <p:sp>
        <p:nvSpPr>
          <p:cNvPr id="35" name="Obdélník: se zakulacenými rohy 34">
            <a:extLst>
              <a:ext uri="{FF2B5EF4-FFF2-40B4-BE49-F238E27FC236}">
                <a16:creationId xmlns:a16="http://schemas.microsoft.com/office/drawing/2014/main" id="{102E0839-11A5-4555-BBA0-2A2EF6C66DF8}"/>
              </a:ext>
            </a:extLst>
          </p:cNvPr>
          <p:cNvSpPr/>
          <p:nvPr/>
        </p:nvSpPr>
        <p:spPr>
          <a:xfrm>
            <a:off x="1717073" y="2407664"/>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000" dirty="0">
                <a:solidFill>
                  <a:schemeClr val="bg1"/>
                </a:solidFill>
                <a:latin typeface="Verdana" pitchFamily="34" charset="0"/>
              </a:rPr>
              <a:t>Modularity </a:t>
            </a:r>
          </a:p>
        </p:txBody>
      </p:sp>
      <p:sp>
        <p:nvSpPr>
          <p:cNvPr id="36" name="Obdélník: se zakulacenými rohy 35">
            <a:extLst>
              <a:ext uri="{FF2B5EF4-FFF2-40B4-BE49-F238E27FC236}">
                <a16:creationId xmlns:a16="http://schemas.microsoft.com/office/drawing/2014/main" id="{AB165301-3CDF-4DA8-80AE-CBDABEC31259}"/>
              </a:ext>
            </a:extLst>
          </p:cNvPr>
          <p:cNvSpPr/>
          <p:nvPr/>
        </p:nvSpPr>
        <p:spPr>
          <a:xfrm>
            <a:off x="2519838" y="1683111"/>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000" dirty="0">
                <a:solidFill>
                  <a:schemeClr val="bg1"/>
                </a:solidFill>
                <a:latin typeface="Verdana" pitchFamily="34" charset="0"/>
              </a:rPr>
              <a:t>No </a:t>
            </a:r>
            <a:r>
              <a:rPr lang="en-AU" sz="1000" dirty="0">
                <a:solidFill>
                  <a:schemeClr val="bg1"/>
                </a:solidFill>
                <a:latin typeface="Verdana" pitchFamily="34" charset="0"/>
              </a:rPr>
              <a:t>cabling</a:t>
            </a:r>
            <a:r>
              <a:rPr lang="cs-CZ" sz="1000" dirty="0">
                <a:solidFill>
                  <a:schemeClr val="bg1"/>
                </a:solidFill>
                <a:latin typeface="Verdana" pitchFamily="34" charset="0"/>
              </a:rPr>
              <a:t> </a:t>
            </a:r>
          </a:p>
        </p:txBody>
      </p:sp>
      <p:sp>
        <p:nvSpPr>
          <p:cNvPr id="37" name="Obdélník: se zakulacenými rohy 36">
            <a:extLst>
              <a:ext uri="{FF2B5EF4-FFF2-40B4-BE49-F238E27FC236}">
                <a16:creationId xmlns:a16="http://schemas.microsoft.com/office/drawing/2014/main" id="{5588F068-66BE-4E14-8B75-148888EF8AB6}"/>
              </a:ext>
            </a:extLst>
          </p:cNvPr>
          <p:cNvSpPr/>
          <p:nvPr/>
        </p:nvSpPr>
        <p:spPr>
          <a:xfrm>
            <a:off x="4451926" y="1678606"/>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Home automation</a:t>
            </a:r>
          </a:p>
        </p:txBody>
      </p:sp>
      <p:sp>
        <p:nvSpPr>
          <p:cNvPr id="38" name="Obdélník: se zakulacenými rohy 37">
            <a:extLst>
              <a:ext uri="{FF2B5EF4-FFF2-40B4-BE49-F238E27FC236}">
                <a16:creationId xmlns:a16="http://schemas.microsoft.com/office/drawing/2014/main" id="{E7E3AC56-706F-4106-A18A-36479C44C7F8}"/>
              </a:ext>
            </a:extLst>
          </p:cNvPr>
          <p:cNvSpPr/>
          <p:nvPr/>
        </p:nvSpPr>
        <p:spPr>
          <a:xfrm>
            <a:off x="5360437" y="2407664"/>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Compactness </a:t>
            </a:r>
          </a:p>
        </p:txBody>
      </p:sp>
      <p:sp>
        <p:nvSpPr>
          <p:cNvPr id="39" name="Obdélník: se zakulacenými rohy 38">
            <a:extLst>
              <a:ext uri="{FF2B5EF4-FFF2-40B4-BE49-F238E27FC236}">
                <a16:creationId xmlns:a16="http://schemas.microsoft.com/office/drawing/2014/main" id="{93188BD1-FBBD-4D95-8DE9-A0CBD1815260}"/>
              </a:ext>
            </a:extLst>
          </p:cNvPr>
          <p:cNvSpPr/>
          <p:nvPr/>
        </p:nvSpPr>
        <p:spPr>
          <a:xfrm>
            <a:off x="2423051" y="3139381"/>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Durability</a:t>
            </a:r>
            <a:r>
              <a:rPr lang="cs-CZ" sz="1000" dirty="0">
                <a:solidFill>
                  <a:schemeClr val="bg1"/>
                </a:solidFill>
                <a:latin typeface="Verdana" pitchFamily="34" charset="0"/>
              </a:rPr>
              <a:t> </a:t>
            </a:r>
          </a:p>
        </p:txBody>
      </p:sp>
      <p:sp>
        <p:nvSpPr>
          <p:cNvPr id="40" name="Obdélník: se zakulacenými rohy 39">
            <a:extLst>
              <a:ext uri="{FF2B5EF4-FFF2-40B4-BE49-F238E27FC236}">
                <a16:creationId xmlns:a16="http://schemas.microsoft.com/office/drawing/2014/main" id="{67D5227E-93C2-4E69-AE60-7DA39703BE1C}"/>
              </a:ext>
            </a:extLst>
          </p:cNvPr>
          <p:cNvSpPr/>
          <p:nvPr/>
        </p:nvSpPr>
        <p:spPr>
          <a:xfrm>
            <a:off x="3525163" y="2414828"/>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Emergency</a:t>
            </a:r>
          </a:p>
        </p:txBody>
      </p:sp>
      <p:sp>
        <p:nvSpPr>
          <p:cNvPr id="41" name="Obdélník: se zakulacenými rohy 40">
            <a:extLst>
              <a:ext uri="{FF2B5EF4-FFF2-40B4-BE49-F238E27FC236}">
                <a16:creationId xmlns:a16="http://schemas.microsoft.com/office/drawing/2014/main" id="{A59B049E-4947-4401-B2B0-4B1BEFCED12D}"/>
              </a:ext>
            </a:extLst>
          </p:cNvPr>
          <p:cNvSpPr/>
          <p:nvPr/>
        </p:nvSpPr>
        <p:spPr>
          <a:xfrm>
            <a:off x="4479110" y="3169399"/>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Affordability</a:t>
            </a:r>
            <a:r>
              <a:rPr lang="cs-CZ" sz="1000" dirty="0">
                <a:solidFill>
                  <a:schemeClr val="bg1"/>
                </a:solidFill>
                <a:latin typeface="Verdana" pitchFamily="34" charset="0"/>
              </a:rPr>
              <a:t>  </a:t>
            </a:r>
          </a:p>
        </p:txBody>
      </p:sp>
    </p:spTree>
    <p:extLst>
      <p:ext uri="{BB962C8B-B14F-4D97-AF65-F5344CB8AC3E}">
        <p14:creationId xmlns:p14="http://schemas.microsoft.com/office/powerpoint/2010/main" val="2621575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grpId="0" nodeType="withEffect">
                                  <p:stCondLst>
                                    <p:cond delay="0"/>
                                  </p:stCondLst>
                                  <p:childTnLst>
                                    <p:animMotion origin="layout" path="M 0 -9.87654E-7 L -0.14167 -0.00432 " pathEditMode="relative" rAng="0" ptsTypes="AA">
                                      <p:cBhvr>
                                        <p:cTn id="11" dur="2000" fill="hold"/>
                                        <p:tgtEl>
                                          <p:spTgt spid="35"/>
                                        </p:tgtEl>
                                        <p:attrNameLst>
                                          <p:attrName>ppt_x</p:attrName>
                                          <p:attrName>ppt_y</p:attrName>
                                        </p:attrNameLst>
                                      </p:cBhvr>
                                      <p:rCtr x="-7083" y="-216"/>
                                    </p:animMotion>
                                  </p:childTnLst>
                                </p:cTn>
                              </p:par>
                              <p:par>
                                <p:cTn id="12" presetID="42" presetClass="path" presetSubtype="0" accel="50000" decel="50000" fill="hold" nodeType="withEffect">
                                  <p:stCondLst>
                                    <p:cond delay="0"/>
                                  </p:stCondLst>
                                  <p:childTnLst>
                                    <p:animMotion origin="layout" path="M 0.03993 0.03179 L 0.20348 0.01019 " pathEditMode="relative" rAng="0" ptsTypes="AA">
                                      <p:cBhvr>
                                        <p:cTn id="13" dur="2000" fill="hold"/>
                                        <p:tgtEl>
                                          <p:spTgt spid="23"/>
                                        </p:tgtEl>
                                        <p:attrNameLst>
                                          <p:attrName>ppt_x</p:attrName>
                                          <p:attrName>ppt_y</p:attrName>
                                        </p:attrNameLst>
                                      </p:cBhvr>
                                      <p:rCtr x="8177" y="-1080"/>
                                    </p:animMotion>
                                  </p:childTnLst>
                                </p:cTn>
                              </p:par>
                              <p:par>
                                <p:cTn id="14" presetID="42" presetClass="path" presetSubtype="0" accel="50000" decel="50000" fill="hold" grpId="0" nodeType="withEffect">
                                  <p:stCondLst>
                                    <p:cond delay="0"/>
                                  </p:stCondLst>
                                  <p:childTnLst>
                                    <p:animMotion origin="layout" path="M -2.77778E-6 -2.59259E-6 L 0.07257 0.14012 " pathEditMode="relative" rAng="0" ptsTypes="AA">
                                      <p:cBhvr>
                                        <p:cTn id="15" dur="2000" fill="hold"/>
                                        <p:tgtEl>
                                          <p:spTgt spid="37"/>
                                        </p:tgtEl>
                                        <p:attrNameLst>
                                          <p:attrName>ppt_x</p:attrName>
                                          <p:attrName>ppt_y</p:attrName>
                                        </p:attrNameLst>
                                      </p:cBhvr>
                                      <p:rCtr x="3594" y="6728"/>
                                    </p:animMotion>
                                  </p:childTnLst>
                                </p:cTn>
                              </p:par>
                              <p:par>
                                <p:cTn id="16" presetID="42" presetClass="path" presetSubtype="0" accel="50000" decel="50000" fill="hold" nodeType="withEffect">
                                  <p:stCondLst>
                                    <p:cond delay="0"/>
                                  </p:stCondLst>
                                  <p:childTnLst>
                                    <p:animMotion origin="layout" path="M -3.05556E-6 -3.08642E-6 L -0.0467 0.43549 " pathEditMode="relative" rAng="0" ptsTypes="AA">
                                      <p:cBhvr>
                                        <p:cTn id="17" dur="2000" fill="hold"/>
                                        <p:tgtEl>
                                          <p:spTgt spid="9"/>
                                        </p:tgtEl>
                                        <p:attrNameLst>
                                          <p:attrName>ppt_x</p:attrName>
                                          <p:attrName>ppt_y</p:attrName>
                                        </p:attrNameLst>
                                      </p:cBhvr>
                                      <p:rCtr x="-2292" y="21944"/>
                                    </p:animMotion>
                                  </p:childTnLst>
                                </p:cTn>
                              </p:par>
                              <p:par>
                                <p:cTn id="18" presetID="42" presetClass="path" presetSubtype="0" accel="50000" decel="50000" fill="hold" grpId="0" nodeType="withEffect">
                                  <p:stCondLst>
                                    <p:cond delay="0"/>
                                  </p:stCondLst>
                                  <p:childTnLst>
                                    <p:animMotion origin="layout" path="M -3.33333E-6 2.59259E-6 L 0.03819 0.13673 " pathEditMode="relative" rAng="0" ptsTypes="AA">
                                      <p:cBhvr>
                                        <p:cTn id="19" dur="2000" fill="hold"/>
                                        <p:tgtEl>
                                          <p:spTgt spid="36"/>
                                        </p:tgtEl>
                                        <p:attrNameLst>
                                          <p:attrName>ppt_x</p:attrName>
                                          <p:attrName>ppt_y</p:attrName>
                                        </p:attrNameLst>
                                      </p:cBhvr>
                                      <p:rCtr x="1823" y="7130"/>
                                    </p:animMotion>
                                  </p:childTnLst>
                                </p:cTn>
                              </p:par>
                              <p:par>
                                <p:cTn id="20" presetID="42" presetClass="path" presetSubtype="0" accel="50000" decel="50000" fill="hold" grpId="0" nodeType="withEffect">
                                  <p:stCondLst>
                                    <p:cond delay="0"/>
                                  </p:stCondLst>
                                  <p:childTnLst>
                                    <p:animMotion origin="layout" path="M -1.66667E-6 -4.07407E-6 L -0.08976 0.27439 " pathEditMode="relative" rAng="0" ptsTypes="AA">
                                      <p:cBhvr>
                                        <p:cTn id="21" dur="2000" fill="hold"/>
                                        <p:tgtEl>
                                          <p:spTgt spid="39"/>
                                        </p:tgtEl>
                                        <p:attrNameLst>
                                          <p:attrName>ppt_x</p:attrName>
                                          <p:attrName>ppt_y</p:attrName>
                                        </p:attrNameLst>
                                      </p:cBhvr>
                                      <p:rCtr x="-4427" y="13580"/>
                                    </p:animMotion>
                                  </p:childTnLst>
                                </p:cTn>
                              </p:par>
                              <p:par>
                                <p:cTn id="22" presetID="42" presetClass="path" presetSubtype="0" accel="50000" decel="50000" fill="hold" nodeType="withEffect">
                                  <p:stCondLst>
                                    <p:cond delay="0"/>
                                  </p:stCondLst>
                                  <p:childTnLst>
                                    <p:animMotion origin="layout" path="M 3.88889E-6 -6.17284E-7 L 0.31406 -0.35988 " pathEditMode="relative" rAng="0" ptsTypes="AA">
                                      <p:cBhvr>
                                        <p:cTn id="23" dur="2000" fill="hold"/>
                                        <p:tgtEl>
                                          <p:spTgt spid="26"/>
                                        </p:tgtEl>
                                        <p:attrNameLst>
                                          <p:attrName>ppt_x</p:attrName>
                                          <p:attrName>ppt_y</p:attrName>
                                        </p:attrNameLst>
                                      </p:cBhvr>
                                      <p:rCtr x="15660" y="-18549"/>
                                    </p:animMotion>
                                  </p:childTnLst>
                                </p:cTn>
                              </p:par>
                              <p:par>
                                <p:cTn id="24" presetID="42" presetClass="path" presetSubtype="0" accel="50000" decel="50000" fill="hold" grpId="0" nodeType="withEffect">
                                  <p:stCondLst>
                                    <p:cond delay="0"/>
                                  </p:stCondLst>
                                  <p:childTnLst>
                                    <p:animMotion origin="layout" path="M -1.11111E-6 2.60209E-18 L 0.20156 -0.00432 " pathEditMode="relative" rAng="0" ptsTypes="AA">
                                      <p:cBhvr>
                                        <p:cTn id="25" dur="2000" fill="hold"/>
                                        <p:tgtEl>
                                          <p:spTgt spid="38"/>
                                        </p:tgtEl>
                                        <p:attrNameLst>
                                          <p:attrName>ppt_x</p:attrName>
                                          <p:attrName>ppt_y</p:attrName>
                                        </p:attrNameLst>
                                      </p:cBhvr>
                                      <p:rCtr x="10069" y="0"/>
                                    </p:animMotion>
                                  </p:childTnLst>
                                </p:cTn>
                              </p:par>
                              <p:par>
                                <p:cTn id="26" presetID="42" presetClass="path" presetSubtype="0" accel="50000" decel="50000" fill="hold" nodeType="withEffect">
                                  <p:stCondLst>
                                    <p:cond delay="0"/>
                                  </p:stCondLst>
                                  <p:childTnLst>
                                    <p:animMotion origin="layout" path="M -0.01667 -0.0034 L -0.26858 -0.02346 " pathEditMode="relative" rAng="0" ptsTypes="AA">
                                      <p:cBhvr>
                                        <p:cTn id="27" dur="2000" fill="hold"/>
                                        <p:tgtEl>
                                          <p:spTgt spid="14"/>
                                        </p:tgtEl>
                                        <p:attrNameLst>
                                          <p:attrName>ppt_x</p:attrName>
                                          <p:attrName>ppt_y</p:attrName>
                                        </p:attrNameLst>
                                      </p:cBhvr>
                                      <p:rCtr x="-12604" y="-1019"/>
                                    </p:animMotion>
                                  </p:childTnLst>
                                </p:cTn>
                              </p:par>
                              <p:par>
                                <p:cTn id="28" presetID="42" presetClass="path" presetSubtype="0" accel="50000" decel="50000" fill="hold" grpId="0" nodeType="withEffect">
                                  <p:stCondLst>
                                    <p:cond delay="0"/>
                                  </p:stCondLst>
                                  <p:childTnLst>
                                    <p:animMotion origin="layout" path="M -3.61111E-6 1.99493E-17 L 0.03976 0.41543 " pathEditMode="relative" rAng="0" ptsTypes="AA">
                                      <p:cBhvr>
                                        <p:cTn id="29" dur="2000" fill="hold"/>
                                        <p:tgtEl>
                                          <p:spTgt spid="40"/>
                                        </p:tgtEl>
                                        <p:attrNameLst>
                                          <p:attrName>ppt_x</p:attrName>
                                          <p:attrName>ppt_y</p:attrName>
                                        </p:attrNameLst>
                                      </p:cBhvr>
                                      <p:rCtr x="1858" y="21049"/>
                                    </p:animMotion>
                                  </p:childTnLst>
                                </p:cTn>
                              </p:par>
                              <p:par>
                                <p:cTn id="30" presetID="42" presetClass="path" presetSubtype="0" accel="50000" decel="50000" fill="hold" grpId="0" nodeType="withEffect">
                                  <p:stCondLst>
                                    <p:cond delay="0"/>
                                  </p:stCondLst>
                                  <p:childTnLst>
                                    <p:animMotion origin="layout" path="M -4.16667E-6 8.64198E-7 L 0.18525 0.26883 " pathEditMode="relative" rAng="0" ptsTypes="AA">
                                      <p:cBhvr>
                                        <p:cTn id="31" dur="2000" fill="hold"/>
                                        <p:tgtEl>
                                          <p:spTgt spid="41"/>
                                        </p:tgtEl>
                                        <p:attrNameLst>
                                          <p:attrName>ppt_x</p:attrName>
                                          <p:attrName>ppt_y</p:attrName>
                                        </p:attrNameLst>
                                      </p:cBhvr>
                                      <p:rCtr x="9236" y="13426"/>
                                    </p:animMotion>
                                  </p:childTnLst>
                                </p:cTn>
                              </p:par>
                              <p:par>
                                <p:cTn id="32" presetID="42" presetClass="path" presetSubtype="0" accel="50000" decel="50000" fill="hold" nodeType="withEffect">
                                  <p:stCondLst>
                                    <p:cond delay="0"/>
                                  </p:stCondLst>
                                  <p:childTnLst>
                                    <p:animMotion origin="layout" path="M 2.77778E-6 1.35802E-6 L -0.04774 -0.5108 " pathEditMode="relative" rAng="0" ptsTypes="AA">
                                      <p:cBhvr>
                                        <p:cTn id="33" dur="2000" fill="hold"/>
                                        <p:tgtEl>
                                          <p:spTgt spid="32"/>
                                        </p:tgtEl>
                                        <p:attrNameLst>
                                          <p:attrName>ppt_x</p:attrName>
                                          <p:attrName>ppt_y</p:attrName>
                                        </p:attrNameLst>
                                      </p:cBhvr>
                                      <p:rCtr x="-2569" y="-25710"/>
                                    </p:animMotion>
                                  </p:childTnLst>
                                </p:cTn>
                              </p:par>
                              <p:par>
                                <p:cTn id="34" presetID="42" presetClass="path" presetSubtype="0" accel="50000" decel="50000" fill="hold" nodeType="withEffect">
                                  <p:stCondLst>
                                    <p:cond delay="0"/>
                                  </p:stCondLst>
                                  <p:childTnLst>
                                    <p:animMotion origin="layout" path="M 2.77778E-6 -3.20988E-6 L 0.04427 -0.49784 " pathEditMode="relative" rAng="0" ptsTypes="AA">
                                      <p:cBhvr>
                                        <p:cTn id="35" dur="2000" fill="hold"/>
                                        <p:tgtEl>
                                          <p:spTgt spid="29"/>
                                        </p:tgtEl>
                                        <p:attrNameLst>
                                          <p:attrName>ppt_x</p:attrName>
                                          <p:attrName>ppt_y</p:attrName>
                                        </p:attrNameLst>
                                      </p:cBhvr>
                                      <p:rCtr x="2205" y="-24907"/>
                                    </p:animMotion>
                                  </p:childTnLst>
                                </p:cTn>
                              </p:par>
                              <p:par>
                                <p:cTn id="36" presetID="42" presetClass="path" presetSubtype="0" accel="50000" decel="50000" fill="hold" nodeType="withEffect">
                                  <p:stCondLst>
                                    <p:cond delay="0"/>
                                  </p:stCondLst>
                                  <p:childTnLst>
                                    <p:animMotion origin="layout" path="M 0.00382 -0.03642 L 0.01042 0.45217 " pathEditMode="relative" rAng="0" ptsTypes="AA">
                                      <p:cBhvr>
                                        <p:cTn id="37" dur="2000" fill="hold"/>
                                        <p:tgtEl>
                                          <p:spTgt spid="17"/>
                                        </p:tgtEl>
                                        <p:attrNameLst>
                                          <p:attrName>ppt_x</p:attrName>
                                          <p:attrName>ppt_y</p:attrName>
                                        </p:attrNameLst>
                                      </p:cBhvr>
                                      <p:rCtr x="330" y="24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 fotka, stůl, vsedě&#10;&#10;Popis byl vytvořen automaticky">
            <a:extLst>
              <a:ext uri="{FF2B5EF4-FFF2-40B4-BE49-F238E27FC236}">
                <a16:creationId xmlns:a16="http://schemas.microsoft.com/office/drawing/2014/main" id="{AF765734-73C9-4F84-A6C4-DE25026BDD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4400"/>
          </a:xfrm>
          <a:prstGeom prst="rect">
            <a:avLst/>
          </a:prstGeom>
        </p:spPr>
      </p:pic>
      <p:sp>
        <p:nvSpPr>
          <p:cNvPr id="7" name="TextovéPole 6">
            <a:extLst>
              <a:ext uri="{FF2B5EF4-FFF2-40B4-BE49-F238E27FC236}">
                <a16:creationId xmlns:a16="http://schemas.microsoft.com/office/drawing/2014/main" id="{1E43B2A6-7FAF-4293-8AAA-A8B336FAEAD6}"/>
              </a:ext>
            </a:extLst>
          </p:cNvPr>
          <p:cNvSpPr txBox="1"/>
          <p:nvPr/>
        </p:nvSpPr>
        <p:spPr bwMode="auto">
          <a:xfrm>
            <a:off x="1971675" y="2061106"/>
            <a:ext cx="3971925" cy="1569660"/>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VERSO</a:t>
            </a: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a:solidFill>
                  <a:schemeClr val="bg1"/>
                </a:solidFill>
                <a:latin typeface="Verdana" panose="020B0604030504040204" pitchFamily="34" charset="0"/>
                <a:ea typeface="Verdana" panose="020B0604030504040204" pitchFamily="34" charset="0"/>
              </a:rPr>
              <a:t>Luxurious modular </a:t>
            </a:r>
          </a:p>
          <a:p>
            <a:pPr algn="r"/>
            <a:r>
              <a:rPr lang="en-AU" sz="2000" b="1" cap="all" dirty="0">
                <a:solidFill>
                  <a:schemeClr val="bg1"/>
                </a:solidFill>
                <a:latin typeface="Verdana" panose="020B0604030504040204" pitchFamily="34" charset="0"/>
                <a:ea typeface="Verdana" panose="020B0604030504040204" pitchFamily="34" charset="0"/>
              </a:rPr>
              <a:t>IP intercom</a:t>
            </a:r>
          </a:p>
          <a:p>
            <a:endParaRPr lang="cs-CZ" sz="20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41536619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Zástupný symbol pro text 59">
            <a:extLst>
              <a:ext uri="{FF2B5EF4-FFF2-40B4-BE49-F238E27FC236}">
                <a16:creationId xmlns:a16="http://schemas.microsoft.com/office/drawing/2014/main" id="{8EEAB050-ABEE-4F50-A907-C14B735D98A7}"/>
              </a:ext>
            </a:extLst>
          </p:cNvPr>
          <p:cNvSpPr>
            <a:spLocks noGrp="1"/>
          </p:cNvSpPr>
          <p:nvPr>
            <p:ph type="body" sz="quarter" idx="11"/>
          </p:nvPr>
        </p:nvSpPr>
        <p:spPr>
          <a:xfrm>
            <a:off x="801756" y="1755687"/>
            <a:ext cx="4506912" cy="2554285"/>
          </a:xfrm>
        </p:spPr>
        <p:txBody>
          <a:bodyPr/>
          <a:lstStyle/>
          <a:p>
            <a:pPr defTabSz="533396" fontAlgn="auto" hangingPunct="1">
              <a:lnSpc>
                <a:spcPct val="90000"/>
              </a:lnSpc>
              <a:spcBef>
                <a:spcPts val="0"/>
              </a:spcBef>
              <a:spcAft>
                <a:spcPts val="500"/>
              </a:spcAft>
              <a:defRPr sz="1800" b="0" i="0" u="none" strike="noStrike" kern="0" cap="none" spc="0" baseline="0">
                <a:solidFill>
                  <a:srgbClr val="000000"/>
                </a:solidFill>
                <a:uFillTx/>
              </a:defRPr>
            </a:pPr>
            <a:r>
              <a:rPr lang="en-AU" kern="0" dirty="0">
                <a:solidFill>
                  <a:srgbClr val="000000"/>
                </a:solidFill>
              </a:rPr>
              <a:t>Luxurious modular IP intercom</a:t>
            </a:r>
          </a:p>
          <a:p>
            <a:pPr marL="360363" lvl="1" indent="-182563">
              <a:lnSpc>
                <a:spcPct val="150000"/>
              </a:lnSpc>
              <a:spcBef>
                <a:spcPts val="600"/>
              </a:spcBef>
              <a:defRPr/>
            </a:pPr>
            <a:r>
              <a:rPr lang="en-AU" sz="1100" b="1" dirty="0">
                <a:solidFill>
                  <a:schemeClr val="tx1">
                    <a:lumMod val="50000"/>
                  </a:schemeClr>
                </a:solidFill>
              </a:rPr>
              <a:t>16 modules </a:t>
            </a:r>
            <a:r>
              <a:rPr lang="en-AU" sz="1100" dirty="0">
                <a:solidFill>
                  <a:schemeClr val="tx1">
                    <a:lumMod val="50000"/>
                  </a:schemeClr>
                </a:solidFill>
              </a:rPr>
              <a:t>ideal for </a:t>
            </a:r>
            <a:r>
              <a:rPr lang="en-AU" sz="1100" b="1" dirty="0">
                <a:solidFill>
                  <a:schemeClr val="tx1">
                    <a:lumMod val="50000"/>
                  </a:schemeClr>
                </a:solidFill>
              </a:rPr>
              <a:t>residential projects</a:t>
            </a:r>
            <a:br>
              <a:rPr lang="cs-CZ" sz="1100" b="1" dirty="0">
                <a:solidFill>
                  <a:schemeClr val="tx1">
                    <a:lumMod val="50000"/>
                  </a:schemeClr>
                </a:solidFill>
              </a:rPr>
            </a:br>
            <a:r>
              <a:rPr lang="cs-CZ" sz="900" dirty="0">
                <a:solidFill>
                  <a:schemeClr val="tx1">
                    <a:lumMod val="50000"/>
                  </a:schemeClr>
                </a:solidFill>
              </a:rPr>
              <a:t>(</a:t>
            </a:r>
            <a:r>
              <a:rPr lang="en-AU" sz="900" dirty="0">
                <a:solidFill>
                  <a:schemeClr val="tx1">
                    <a:lumMod val="50000"/>
                  </a:schemeClr>
                </a:solidFill>
              </a:rPr>
              <a:t>Touch display, Bluetooth and Fingerprint </a:t>
            </a:r>
            <a:r>
              <a:rPr lang="cs-CZ" sz="900" dirty="0" err="1">
                <a:solidFill>
                  <a:schemeClr val="tx1">
                    <a:lumMod val="50000"/>
                  </a:schemeClr>
                </a:solidFill>
              </a:rPr>
              <a:t>reader</a:t>
            </a:r>
            <a:r>
              <a:rPr lang="cs-CZ" sz="900" dirty="0">
                <a:solidFill>
                  <a:schemeClr val="tx1">
                    <a:lumMod val="50000"/>
                  </a:schemeClr>
                </a:solidFill>
              </a:rPr>
              <a:t>, </a:t>
            </a:r>
            <a:r>
              <a:rPr lang="cs-CZ" sz="900" dirty="0" err="1">
                <a:solidFill>
                  <a:schemeClr val="tx1">
                    <a:lumMod val="50000"/>
                  </a:schemeClr>
                </a:solidFill>
              </a:rPr>
              <a:t>buttons</a:t>
            </a:r>
            <a:r>
              <a:rPr lang="cs-CZ" sz="900" dirty="0">
                <a:solidFill>
                  <a:schemeClr val="tx1">
                    <a:lumMod val="50000"/>
                  </a:schemeClr>
                </a:solidFill>
              </a:rPr>
              <a:t>, </a:t>
            </a:r>
            <a:r>
              <a:rPr lang="cs-CZ" sz="900" dirty="0" err="1">
                <a:solidFill>
                  <a:schemeClr val="tx1">
                    <a:lumMod val="50000"/>
                  </a:schemeClr>
                </a:solidFill>
              </a:rPr>
              <a:t>etc</a:t>
            </a:r>
            <a:r>
              <a:rPr lang="cs-CZ" sz="900" dirty="0">
                <a:solidFill>
                  <a:schemeClr val="tx1">
                    <a:lumMod val="50000"/>
                  </a:schemeClr>
                </a:solidFill>
              </a:rPr>
              <a:t>.)</a:t>
            </a:r>
            <a:endParaRPr lang="en-AU" sz="900" dirty="0">
              <a:solidFill>
                <a:schemeClr val="tx1">
                  <a:lumMod val="50000"/>
                </a:schemeClr>
              </a:solidFill>
            </a:endParaRPr>
          </a:p>
          <a:p>
            <a:pPr marL="360363" lvl="1" indent="-182563">
              <a:lnSpc>
                <a:spcPct val="150000"/>
              </a:lnSpc>
              <a:spcBef>
                <a:spcPts val="1200"/>
              </a:spcBef>
              <a:defRPr/>
            </a:pPr>
            <a:r>
              <a:rPr lang="en-AU" sz="1100" b="1" dirty="0">
                <a:solidFill>
                  <a:schemeClr val="tx1">
                    <a:lumMod val="50000"/>
                  </a:schemeClr>
                </a:solidFill>
              </a:rPr>
              <a:t>Hidden HD camera </a:t>
            </a:r>
            <a:r>
              <a:rPr lang="en-AU" sz="1100" dirty="0">
                <a:solidFill>
                  <a:schemeClr val="tx1">
                    <a:lumMod val="50000"/>
                  </a:schemeClr>
                </a:solidFill>
              </a:rPr>
              <a:t>with night vision</a:t>
            </a:r>
          </a:p>
          <a:p>
            <a:pPr marL="360363" lvl="1" indent="-182563">
              <a:spcBef>
                <a:spcPts val="1200"/>
              </a:spcBef>
              <a:defRPr/>
            </a:pPr>
            <a:r>
              <a:rPr lang="en-AU" sz="1100" b="1" dirty="0">
                <a:solidFill>
                  <a:schemeClr val="tx1">
                    <a:lumMod val="50000"/>
                  </a:schemeClr>
                </a:solidFill>
              </a:rPr>
              <a:t>High grade materials</a:t>
            </a:r>
            <a:r>
              <a:rPr lang="en-AU" sz="1100" dirty="0">
                <a:solidFill>
                  <a:schemeClr val="tx1">
                    <a:lumMod val="50000"/>
                  </a:schemeClr>
                </a:solidFill>
              </a:rPr>
              <a:t>,</a:t>
            </a:r>
            <a:r>
              <a:rPr lang="en-AU" sz="1100" b="1" dirty="0">
                <a:solidFill>
                  <a:schemeClr val="tx1">
                    <a:lumMod val="50000"/>
                  </a:schemeClr>
                </a:solidFill>
              </a:rPr>
              <a:t> </a:t>
            </a:r>
            <a:r>
              <a:rPr lang="en-AU" sz="1100" dirty="0">
                <a:solidFill>
                  <a:schemeClr val="tx1">
                    <a:lumMod val="50000"/>
                  </a:schemeClr>
                </a:solidFill>
              </a:rPr>
              <a:t>surface or flush installation, black or nickel colour</a:t>
            </a:r>
          </a:p>
          <a:p>
            <a:pPr marL="360363" lvl="1" indent="-182563">
              <a:spcBef>
                <a:spcPts val="1200"/>
              </a:spcBef>
              <a:defRPr/>
            </a:pPr>
            <a:r>
              <a:rPr lang="en-AU" sz="1100" b="1" dirty="0">
                <a:solidFill>
                  <a:schemeClr val="tx1">
                    <a:lumMod val="50000"/>
                  </a:schemeClr>
                </a:solidFill>
              </a:rPr>
              <a:t>Integration</a:t>
            </a:r>
            <a:r>
              <a:rPr lang="en-AU" sz="1100" dirty="0">
                <a:solidFill>
                  <a:schemeClr val="tx1">
                    <a:lumMod val="50000"/>
                  </a:schemeClr>
                </a:solidFill>
              </a:rPr>
              <a:t> with Property Management SW, Home automation SW, VMS, etc.</a:t>
            </a:r>
          </a:p>
        </p:txBody>
      </p:sp>
      <p:sp>
        <p:nvSpPr>
          <p:cNvPr id="19459" name="Zástupný symbol pro text 60">
            <a:extLst>
              <a:ext uri="{FF2B5EF4-FFF2-40B4-BE49-F238E27FC236}">
                <a16:creationId xmlns:a16="http://schemas.microsoft.com/office/drawing/2014/main" id="{FF29D29A-3BE6-4AF7-BC4D-8CD51C934A11}"/>
              </a:ext>
            </a:extLst>
          </p:cNvPr>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dirty="0"/>
              <a:t>2N</a:t>
            </a:r>
            <a:r>
              <a:rPr lang="cs-CZ" altLang="cs-CZ" baseline="30000" dirty="0"/>
              <a:t>®</a:t>
            </a:r>
            <a:r>
              <a:rPr lang="cs-CZ" altLang="cs-CZ" dirty="0"/>
              <a:t> IP Verso</a:t>
            </a:r>
          </a:p>
        </p:txBody>
      </p:sp>
      <p:pic>
        <p:nvPicPr>
          <p:cNvPr id="5" name="Obrázek 4" descr="Obsah obrázku černá, exteriér&#10;&#10;Popis byl vytvořen automaticky">
            <a:extLst>
              <a:ext uri="{FF2B5EF4-FFF2-40B4-BE49-F238E27FC236}">
                <a16:creationId xmlns:a16="http://schemas.microsoft.com/office/drawing/2014/main" id="{415A4A34-5479-4E72-9295-EA9A3AD9A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569" y="647383"/>
            <a:ext cx="2628000" cy="3754290"/>
          </a:xfrm>
          <a:prstGeom prst="rect">
            <a:avLst/>
          </a:prstGeom>
        </p:spPr>
      </p:pic>
      <p:pic>
        <p:nvPicPr>
          <p:cNvPr id="3" name="Obrázek 2" descr="Obsah obrázku podepsat, exteriér, zastavit, tmavé&#10;&#10;Popis byl vytvořen automaticky">
            <a:extLst>
              <a:ext uri="{FF2B5EF4-FFF2-40B4-BE49-F238E27FC236}">
                <a16:creationId xmlns:a16="http://schemas.microsoft.com/office/drawing/2014/main" id="{592B8A2F-5C66-4AE2-BEEE-D623BE450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66" y="3507014"/>
            <a:ext cx="540000" cy="540000"/>
          </a:xfrm>
          <a:prstGeom prst="rect">
            <a:avLst/>
          </a:prstGeom>
        </p:spPr>
      </p:pic>
      <p:pic>
        <p:nvPicPr>
          <p:cNvPr id="9" name="Obrázek 8" descr="Obsah obrázku tmavé, bílá, osvětlené, světlo&#10;&#10;Popis byl vytvořen automaticky">
            <a:extLst>
              <a:ext uri="{FF2B5EF4-FFF2-40B4-BE49-F238E27FC236}">
                <a16:creationId xmlns:a16="http://schemas.microsoft.com/office/drawing/2014/main" id="{D9793B28-ECCF-4326-A472-70347CE31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66" y="2889461"/>
            <a:ext cx="540000" cy="540000"/>
          </a:xfrm>
          <a:prstGeom prst="rect">
            <a:avLst/>
          </a:prstGeom>
        </p:spPr>
      </p:pic>
      <p:sp>
        <p:nvSpPr>
          <p:cNvPr id="2" name="TextovéPole 1">
            <a:extLst>
              <a:ext uri="{FF2B5EF4-FFF2-40B4-BE49-F238E27FC236}">
                <a16:creationId xmlns:a16="http://schemas.microsoft.com/office/drawing/2014/main" id="{C5FA6BB0-B4E7-4C7A-90C9-ED75A4DF12F0}"/>
              </a:ext>
            </a:extLst>
          </p:cNvPr>
          <p:cNvSpPr txBox="1"/>
          <p:nvPr/>
        </p:nvSpPr>
        <p:spPr bwMode="auto">
          <a:xfrm>
            <a:off x="321772" y="2643240"/>
            <a:ext cx="679189" cy="323165"/>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office and </a:t>
            </a:r>
            <a:r>
              <a:rPr lang="cs-CZ" sz="500" dirty="0" err="1">
                <a:solidFill>
                  <a:schemeClr val="tx1">
                    <a:lumMod val="50000"/>
                  </a:schemeClr>
                </a:solidFill>
                <a:latin typeface="Verdana" pitchFamily="34" charset="0"/>
              </a:rPr>
              <a:t>r</a:t>
            </a:r>
            <a:r>
              <a:rPr lang="cs-CZ" sz="500" dirty="0" err="1">
                <a:solidFill>
                  <a:schemeClr val="tx1">
                    <a:lumMod val="50000"/>
                  </a:schemeClr>
                </a:solidFill>
                <a:latin typeface="Verdana" pitchFamily="34" charset="0"/>
                <a:cs typeface="Arial" pitchFamily="34" charset="0"/>
              </a:rPr>
              <a:t>esidential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0" name="TextovéPole 9">
            <a:extLst>
              <a:ext uri="{FF2B5EF4-FFF2-40B4-BE49-F238E27FC236}">
                <a16:creationId xmlns:a16="http://schemas.microsoft.com/office/drawing/2014/main" id="{2B90ACCA-E11B-4908-B823-16F6835F0233}"/>
              </a:ext>
            </a:extLst>
          </p:cNvPr>
          <p:cNvSpPr txBox="1"/>
          <p:nvPr/>
        </p:nvSpPr>
        <p:spPr bwMode="auto">
          <a:xfrm>
            <a:off x="321772" y="3343455"/>
            <a:ext cx="679189" cy="169277"/>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cs typeface="Arial" pitchFamily="34" charset="0"/>
              </a:rPr>
              <a:t>Modularity</a:t>
            </a:r>
          </a:p>
        </p:txBody>
      </p:sp>
      <p:sp>
        <p:nvSpPr>
          <p:cNvPr id="13" name="TextovéPole 12">
            <a:extLst>
              <a:ext uri="{FF2B5EF4-FFF2-40B4-BE49-F238E27FC236}">
                <a16:creationId xmlns:a16="http://schemas.microsoft.com/office/drawing/2014/main" id="{7599ED35-B9FB-44E4-A5B4-31C4D2D320F3}"/>
              </a:ext>
            </a:extLst>
          </p:cNvPr>
          <p:cNvSpPr txBox="1"/>
          <p:nvPr/>
        </p:nvSpPr>
        <p:spPr bwMode="auto">
          <a:xfrm>
            <a:off x="316276" y="3979868"/>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cs typeface="Arial" pitchFamily="34" charset="0"/>
              </a:rPr>
              <a:t>Residential friendly AC</a:t>
            </a:r>
          </a:p>
        </p:txBody>
      </p:sp>
      <p:pic>
        <p:nvPicPr>
          <p:cNvPr id="4" name="Obrázek 3">
            <a:extLst>
              <a:ext uri="{FF2B5EF4-FFF2-40B4-BE49-F238E27FC236}">
                <a16:creationId xmlns:a16="http://schemas.microsoft.com/office/drawing/2014/main" id="{5026FF59-E90B-43FA-A71B-805CC4478C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366" y="2176104"/>
            <a:ext cx="468000" cy="454268"/>
          </a:xfrm>
          <a:prstGeom prst="rect">
            <a:avLst/>
          </a:prstGeom>
        </p:spPr>
      </p:pic>
      <p:pic>
        <p:nvPicPr>
          <p:cNvPr id="12" name="Obrázek 11" descr="Obsah obrázku monitor, fotka, obrazovka, černá&#10;&#10;Popis byl vytvořen automaticky">
            <a:extLst>
              <a:ext uri="{FF2B5EF4-FFF2-40B4-BE49-F238E27FC236}">
                <a16:creationId xmlns:a16="http://schemas.microsoft.com/office/drawing/2014/main" id="{BCF8BA6F-87DB-436B-83A5-C911E354E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1042" y="1396997"/>
            <a:ext cx="1521110" cy="2650017"/>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Zástupný symbol pro text 20">
            <a:extLst>
              <a:ext uri="{FF2B5EF4-FFF2-40B4-BE49-F238E27FC236}">
                <a16:creationId xmlns:a16="http://schemas.microsoft.com/office/drawing/2014/main" id="{EA21DE74-B7E1-43E7-AD3C-3B833059A3CF}"/>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cs-CZ" cap="none" dirty="0">
                <a:solidFill>
                  <a:srgbClr val="2C2C2C"/>
                </a:solidFill>
              </a:rPr>
              <a:t>MODULARITY</a:t>
            </a:r>
          </a:p>
        </p:txBody>
      </p:sp>
      <p:pic>
        <p:nvPicPr>
          <p:cNvPr id="30724" name="Picture 2">
            <a:extLst>
              <a:ext uri="{FF2B5EF4-FFF2-40B4-BE49-F238E27FC236}">
                <a16:creationId xmlns:a16="http://schemas.microsoft.com/office/drawing/2014/main" id="{33323B97-8477-4FBF-BF67-C8605B086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363676"/>
            <a:ext cx="7200000" cy="312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73226"/>
      </p:ext>
    </p:extLst>
  </p:cSld>
  <p:clrMapOvr>
    <a:masterClrMapping/>
  </p:clrMapOvr>
  <p:transition/>
</p:sld>
</file>

<file path=ppt/theme/theme1.xml><?xml version="1.0" encoding="utf-8"?>
<a:theme xmlns:a="http://schemas.openxmlformats.org/drawingml/2006/main" name="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2.xml><?xml version="1.0" encoding="utf-8"?>
<a:theme xmlns:a="http://schemas.openxmlformats.org/drawingml/2006/main" name="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3.xml><?xml version="1.0" encoding="utf-8"?>
<a:theme xmlns:a="http://schemas.openxmlformats.org/drawingml/2006/main" name="1_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4.xml><?xml version="1.0" encoding="utf-8"?>
<a:theme xmlns:a="http://schemas.openxmlformats.org/drawingml/2006/main" name="1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5.xml><?xml version="1.0" encoding="utf-8"?>
<a:theme xmlns:a="http://schemas.openxmlformats.org/drawingml/2006/main" name="2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8.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258F7ECD3DA65409E10D81851DF5D69" ma:contentTypeVersion="10" ma:contentTypeDescription="Vytvoří nový dokument" ma:contentTypeScope="" ma:versionID="d48757ab144385d7881f0f00388be524">
  <xsd:schema xmlns:xsd="http://www.w3.org/2001/XMLSchema" xmlns:xs="http://www.w3.org/2001/XMLSchema" xmlns:p="http://schemas.microsoft.com/office/2006/metadata/properties" xmlns:ns2="8cf339ac-ec02-4180-924b-c0946aafe267" xmlns:ns3="f0931da5-9a56-4fd1-93c7-ce5d0bb13f30" targetNamespace="http://schemas.microsoft.com/office/2006/metadata/properties" ma:root="true" ma:fieldsID="ef8dd337e05c35648fb66fbfc1d96b95" ns2:_="" ns3:_="">
    <xsd:import namespace="8cf339ac-ec02-4180-924b-c0946aafe267"/>
    <xsd:import namespace="f0931da5-9a56-4fd1-93c7-ce5d0bb13f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f339ac-ec02-4180-924b-c0946aafe2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931da5-9a56-4fd1-93c7-ce5d0bb13f30" elementFormDefault="qualified">
    <xsd:import namespace="http://schemas.microsoft.com/office/2006/documentManagement/types"/>
    <xsd:import namespace="http://schemas.microsoft.com/office/infopath/2007/PartnerControls"/>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640769-9F55-4AB4-B0C4-5E48B98EFBD0}">
  <ds:schemaRefs>
    <ds:schemaRef ds:uri="http://schemas.microsoft.com/sharepoint/v3/contenttype/forms"/>
  </ds:schemaRefs>
</ds:datastoreItem>
</file>

<file path=customXml/itemProps2.xml><?xml version="1.0" encoding="utf-8"?>
<ds:datastoreItem xmlns:ds="http://schemas.openxmlformats.org/officeDocument/2006/customXml" ds:itemID="{935722FE-533C-4310-8B9A-598B960B7BF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33F446-7A5C-438D-AA99-52692C4126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f339ac-ec02-4180-924b-c0946aafe267"/>
    <ds:schemaRef ds:uri="f0931da5-9a56-4fd1-93c7-ce5d0bb13f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2N_company_presentation_16_9</Template>
  <TotalTime>9789</TotalTime>
  <Words>4530</Words>
  <Application>Microsoft Office PowerPoint</Application>
  <PresentationFormat>Předvádění na obrazovce (16:9)</PresentationFormat>
  <Paragraphs>833</Paragraphs>
  <Slides>57</Slides>
  <Notes>54</Notes>
  <HiddenSlides>24</HiddenSlides>
  <MMClips>0</MMClips>
  <ScaleCrop>false</ScaleCrop>
  <HeadingPairs>
    <vt:vector size="6" baseType="variant">
      <vt:variant>
        <vt:lpstr>Použitá písma</vt:lpstr>
      </vt:variant>
      <vt:variant>
        <vt:i4>4</vt:i4>
      </vt:variant>
      <vt:variant>
        <vt:lpstr>Motiv</vt:lpstr>
      </vt:variant>
      <vt:variant>
        <vt:i4>7</vt:i4>
      </vt:variant>
      <vt:variant>
        <vt:lpstr>Nadpisy snímků</vt:lpstr>
      </vt:variant>
      <vt:variant>
        <vt:i4>57</vt:i4>
      </vt:variant>
    </vt:vector>
  </HeadingPairs>
  <TitlesOfParts>
    <vt:vector size="68" baseType="lpstr">
      <vt:lpstr>Calibri</vt:lpstr>
      <vt:lpstr>Verdana</vt:lpstr>
      <vt:lpstr>Arial</vt:lpstr>
      <vt:lpstr>Tahoma</vt:lpstr>
      <vt:lpstr>2N_company_presentation_16_9</vt:lpstr>
      <vt:lpstr>USP</vt:lpstr>
      <vt:lpstr>1_USP</vt:lpstr>
      <vt:lpstr>1_2N_company_presentation_16_9</vt:lpstr>
      <vt:lpstr>2_2N_company_presentation_16_9</vt:lpstr>
      <vt:lpstr>3_2N_company_presentation_16_9</vt:lpstr>
      <vt:lpstr>2_USP</vt:lpstr>
      <vt:lpstr>Prezentace aplikace PowerPoint</vt:lpstr>
      <vt:lpstr>Prezentace aplikace PowerPoint</vt:lpstr>
      <vt:lpstr>What differs us from the others</vt:lpstr>
      <vt:lpstr>INTEGRATION WITH 3RD PARTY PRODUCTS </vt:lpstr>
      <vt:lpstr>Prezentace aplikace PowerPoint</vt:lpstr>
      <vt:lpstr>We´ve got an intercom for any type of a project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Reasons why to choose 2N</vt:lpstr>
      <vt:lpstr>Prezentace aplikace PowerPoint</vt:lpstr>
    </vt:vector>
  </TitlesOfParts>
  <Company>2N TELEKOMUNIKACE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Belanová Stanislava</dc:creator>
  <cp:lastModifiedBy>Milan Hübner - 2N</cp:lastModifiedBy>
  <cp:revision>459</cp:revision>
  <cp:lastPrinted>2016-04-12T17:38:22Z</cp:lastPrinted>
  <dcterms:created xsi:type="dcterms:W3CDTF">2016-08-17T10:38:40Z</dcterms:created>
  <dcterms:modified xsi:type="dcterms:W3CDTF">2022-10-19T12:58:08Z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0x0101003258F7ECD3DA65409E10D81851DF5D69</vt:lpwstr>
  </property>
</Properties>
</file>