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4677" r:id="rId2"/>
    <p:sldMasterId id="2147484683" r:id="rId3"/>
  </p:sldMasterIdLst>
  <p:notesMasterIdLst>
    <p:notesMasterId r:id="rId14"/>
  </p:notesMasterIdLst>
  <p:handoutMasterIdLst>
    <p:handoutMasterId r:id="rId15"/>
  </p:handoutMasterIdLst>
  <p:sldIdLst>
    <p:sldId id="385" r:id="rId4"/>
    <p:sldId id="393" r:id="rId5"/>
    <p:sldId id="405" r:id="rId6"/>
    <p:sldId id="406" r:id="rId7"/>
    <p:sldId id="407" r:id="rId8"/>
    <p:sldId id="408" r:id="rId9"/>
    <p:sldId id="368" r:id="rId10"/>
    <p:sldId id="396" r:id="rId11"/>
    <p:sldId id="402" r:id="rId12"/>
    <p:sldId id="372" r:id="rId13"/>
  </p:sldIdLst>
  <p:sldSz cx="9144000" cy="5143500" type="screen16x9"/>
  <p:notesSz cx="6797675" cy="9926638"/>
  <p:embeddedFontLst>
    <p:embeddedFont>
      <p:font typeface="Verdana" pitchFamily="34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95D7A0"/>
    <a:srgbClr val="CDE8B2"/>
    <a:srgbClr val="DFF1CB"/>
    <a:srgbClr val="C9E7A7"/>
    <a:srgbClr val="D4CBB4"/>
    <a:srgbClr val="005596"/>
    <a:srgbClr val="EBF6DE"/>
    <a:srgbClr val="73B7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5" autoAdjust="0"/>
    <p:restoredTop sz="84767" autoAdjust="0"/>
  </p:normalViewPr>
  <p:slideViewPr>
    <p:cSldViewPr snapToGrid="0" snapToObjects="1">
      <p:cViewPr>
        <p:scale>
          <a:sx n="120" d="100"/>
          <a:sy n="120" d="100"/>
        </p:scale>
        <p:origin x="-1758" y="-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519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431AA1-2042-45BE-BD76-C906DEAA0375}" type="datetimeFigureOut">
              <a:rPr lang="cs-CZ"/>
              <a:pPr>
                <a:defRPr/>
              </a:pPr>
              <a:t>14.12.2017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783E4E-B49E-4A4C-BA15-F8119ACBBA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A9379A-2D97-41BD-B1CB-2C187313E1E1}" type="datetimeFigureOut">
              <a:rPr lang="cs-CZ"/>
              <a:pPr>
                <a:defRPr/>
              </a:pPr>
              <a:t>14.12.2017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6270BC-5DE2-4A64-A3B4-C2239A6DEC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defTabSz="533396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smtClean="0">
                <a:solidFill>
                  <a:srgbClr val="111111"/>
                </a:solidFill>
              </a:rPr>
              <a:t>By using multicast technology and sophisticated controlling mechanisms console enables paging to up to 12 zones by simple push of a button.</a:t>
            </a:r>
            <a:endParaRPr lang="cs-CZ" kern="0" dirty="0" smtClean="0">
              <a:solidFill>
                <a:srgbClr val="111111"/>
              </a:solidFill>
            </a:endParaRPr>
          </a:p>
          <a:p>
            <a:pPr lvl="0" defTabSz="533396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 smtClean="0">
              <a:solidFill>
                <a:srgbClr val="111111"/>
              </a:solidFill>
            </a:endParaRPr>
          </a:p>
          <a:p>
            <a:pPr lvl="0" defTabSz="533396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 smtClean="0">
                <a:solidFill>
                  <a:srgbClr val="111111"/>
                </a:solidFill>
              </a:rPr>
              <a:t>There is no server needed for so installation is straight forward only console and speakers connected in LAN</a:t>
            </a:r>
            <a:r>
              <a:rPr lang="cs-CZ" kern="0" dirty="0" smtClean="0">
                <a:solidFill>
                  <a:srgbClr val="111111"/>
                </a:solidFill>
              </a:rPr>
              <a:t>.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0" lvl="2" defTabSz="447675">
              <a:spcBef>
                <a:spcPct val="0"/>
              </a:spcBef>
              <a:spcAft>
                <a:spcPts val="300"/>
              </a:spcAft>
              <a:buSzPct val="90000"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672301-0EAA-4EC0-A91B-A4FF29BF8E78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SIP protocol was made to communicate and that is what </a:t>
            </a:r>
            <a:r>
              <a:rPr lang="cs-CZ" kern="0" dirty="0" smtClean="0">
                <a:solidFill>
                  <a:srgbClr val="000000"/>
                </a:solidFill>
              </a:rPr>
              <a:t>2N® </a:t>
            </a:r>
            <a:r>
              <a:rPr lang="en-US" kern="0" dirty="0" smtClean="0">
                <a:solidFill>
                  <a:srgbClr val="000000"/>
                </a:solidFill>
              </a:rPr>
              <a:t>SIP </a:t>
            </a:r>
            <a:r>
              <a:rPr lang="en-US" kern="0" dirty="0" err="1" smtClean="0">
                <a:solidFill>
                  <a:srgbClr val="000000"/>
                </a:solidFill>
              </a:rPr>
              <a:t>Mic</a:t>
            </a:r>
            <a:r>
              <a:rPr lang="en-US" kern="0" dirty="0" smtClean="0">
                <a:solidFill>
                  <a:srgbClr val="000000"/>
                </a:solidFill>
              </a:rPr>
              <a:t> can do as well. Inbuilt speaker enables users to establish SIP call with 2N IP intercoms and use it as </a:t>
            </a:r>
            <a:r>
              <a:rPr lang="cs-CZ" kern="0" dirty="0" smtClean="0">
                <a:solidFill>
                  <a:srgbClr val="000000"/>
                </a:solidFill>
              </a:rPr>
              <a:t>a </a:t>
            </a:r>
            <a:r>
              <a:rPr lang="en-US" kern="0" dirty="0" smtClean="0">
                <a:solidFill>
                  <a:srgbClr val="000000"/>
                </a:solidFill>
              </a:rPr>
              <a:t>console for communication in security applications</a:t>
            </a:r>
            <a:r>
              <a:rPr lang="cs-CZ" kern="0" dirty="0" smtClean="0">
                <a:solidFill>
                  <a:srgbClr val="000000"/>
                </a:solidFill>
              </a:rPr>
              <a:t>,</a:t>
            </a:r>
            <a:r>
              <a:rPr lang="en-US" kern="0" dirty="0" smtClean="0">
                <a:solidFill>
                  <a:srgbClr val="000000"/>
                </a:solidFill>
              </a:rPr>
              <a:t> where simple and powerful interface is needed</a:t>
            </a:r>
            <a:r>
              <a:rPr lang="cs-CZ" kern="0" dirty="0" smtClean="0">
                <a:solidFill>
                  <a:srgbClr val="000000"/>
                </a:solidFill>
              </a:rPr>
              <a:t>.</a:t>
            </a:r>
            <a:endParaRPr lang="en-US" kern="0" dirty="0" smtClean="0">
              <a:solidFill>
                <a:srgbClr val="000000"/>
              </a:solidFill>
            </a:endParaRPr>
          </a:p>
          <a:p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4C403-E259-48E0-A545-F21073FD334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2" indent="0" algn="l" defTabSz="4476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Installations like shopping malls where </a:t>
            </a:r>
            <a:r>
              <a:rPr lang="cs-CZ" sz="1200" kern="0" dirty="0" smtClean="0">
                <a:solidFill>
                  <a:srgbClr val="000000"/>
                </a:solidFill>
              </a:rPr>
              <a:t>a </a:t>
            </a:r>
            <a:r>
              <a:rPr lang="en-US" sz="1200" kern="0" dirty="0" smtClean="0">
                <a:solidFill>
                  <a:srgbClr val="000000"/>
                </a:solidFill>
              </a:rPr>
              <a:t>few </a:t>
            </a:r>
            <a:r>
              <a:rPr lang="cs-CZ" sz="1200" kern="0" dirty="0" err="1" smtClean="0">
                <a:solidFill>
                  <a:srgbClr val="000000"/>
                </a:solidFill>
              </a:rPr>
              <a:t>same</a:t>
            </a:r>
            <a:r>
              <a:rPr lang="cs-CZ" sz="1200" kern="0" dirty="0" smtClean="0">
                <a:solidFill>
                  <a:srgbClr val="000000"/>
                </a:solidFill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</a:rPr>
              <a:t>messages are played many times</a:t>
            </a:r>
            <a:r>
              <a:rPr lang="cs-CZ" sz="1200" kern="0" dirty="0" smtClean="0">
                <a:solidFill>
                  <a:srgbClr val="000000"/>
                </a:solidFill>
              </a:rPr>
              <a:t>.</a:t>
            </a:r>
            <a:r>
              <a:rPr lang="en-US" sz="1200" kern="0" dirty="0" smtClean="0">
                <a:solidFill>
                  <a:srgbClr val="000000"/>
                </a:solidFill>
              </a:rPr>
              <a:t> SIP </a:t>
            </a:r>
            <a:r>
              <a:rPr lang="cs-CZ" sz="1200" kern="0" dirty="0" err="1" smtClean="0">
                <a:solidFill>
                  <a:srgbClr val="000000"/>
                </a:solidFill>
              </a:rPr>
              <a:t>Mic</a:t>
            </a:r>
            <a:r>
              <a:rPr lang="en-US" sz="1200" kern="0" dirty="0" smtClean="0">
                <a:solidFill>
                  <a:srgbClr val="000000"/>
                </a:solidFill>
              </a:rPr>
              <a:t> enables to store pre-recorded messages that can be played by simple push of a button to designated zones.</a:t>
            </a:r>
          </a:p>
          <a:p>
            <a:pPr marL="0" lvl="2" defTabSz="447675">
              <a:spcBef>
                <a:spcPct val="0"/>
              </a:spcBef>
              <a:spcAft>
                <a:spcPts val="300"/>
              </a:spcAft>
              <a:buSzPct val="90000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01DC7C-B1E6-4280-88D7-8E5D8BC2423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Axis </a:t>
            </a:r>
            <a:r>
              <a:rPr lang="en-US" dirty="0" err="1" smtClean="0"/>
              <a:t>Vapix</a:t>
            </a:r>
            <a:r>
              <a:rPr lang="en-US" dirty="0" smtClean="0"/>
              <a:t>® Support for paging into Axis cameras and speakers</a:t>
            </a:r>
            <a:r>
              <a:rPr lang="cs-CZ" dirty="0" smtClean="0"/>
              <a:t>.</a:t>
            </a:r>
            <a:endParaRPr lang="en-US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451B5D-7F0E-4F4D-BFD4-0705B7DB8838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8BC403-EEE4-4E25-800E-B36664FB058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B26EB-FCE1-4347-807C-03F1F636F3D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Logo2N_Blue_CMYK_72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ázek 3" descr="www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0" y="4699000"/>
            <a:ext cx="9461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 userDrawn="1"/>
        </p:nvSpPr>
        <p:spPr>
          <a:xfrm flipV="1">
            <a:off x="0" y="2963863"/>
            <a:ext cx="9144000" cy="1736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980000" y="220663"/>
            <a:ext cx="43200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800100" y="868363"/>
            <a:ext cx="7543800" cy="40005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317500" y="1749428"/>
            <a:ext cx="3906837" cy="1214433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3" name="Zástupný symbol pro text 28"/>
          <p:cNvSpPr>
            <a:spLocks noGrp="1"/>
          </p:cNvSpPr>
          <p:nvPr>
            <p:ph type="body" sz="quarter" idx="15"/>
          </p:nvPr>
        </p:nvSpPr>
        <p:spPr>
          <a:xfrm>
            <a:off x="4837113" y="1749428"/>
            <a:ext cx="3906837" cy="1214433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 vertic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980000" y="220663"/>
            <a:ext cx="43200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2320925" y="868363"/>
            <a:ext cx="4502150" cy="40005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 spec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428625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980000" y="220663"/>
            <a:ext cx="43200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311149" y="868363"/>
            <a:ext cx="4502150" cy="400050"/>
          </a:xfrm>
          <a:prstGeom prst="rect">
            <a:avLst/>
          </a:prstGeom>
        </p:spPr>
        <p:txBody>
          <a:bodyPr/>
          <a:lstStyle>
            <a:lvl1pPr algn="l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noProof="1" smtClean="0"/>
              <a:t>Klepnutím lze upravit styly předlohy textu.</a:t>
            </a:r>
          </a:p>
        </p:txBody>
      </p:sp>
      <p:sp>
        <p:nvSpPr>
          <p:cNvPr id="5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306386" y="1471613"/>
            <a:ext cx="4913313" cy="2895600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g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980000" y="220663"/>
            <a:ext cx="43200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800100" y="868363"/>
            <a:ext cx="7543800" cy="40005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Obrázek 4" descr="Logo2N_Blue_CMYK_72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2600" y="163513"/>
            <a:ext cx="738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 userDrawn="1"/>
        </p:nvCxnSpPr>
        <p:spPr>
          <a:xfrm>
            <a:off x="0" y="579438"/>
            <a:ext cx="753268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6509942" cy="60579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3848100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Obrázek 9" descr="ww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4546600"/>
            <a:ext cx="990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 bwMode="auto">
          <a:xfrm>
            <a:off x="0" y="4097338"/>
            <a:ext cx="2443163" cy="331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ovéPole 4"/>
          <p:cNvSpPr txBox="1">
            <a:spLocks noChangeArrowheads="1"/>
          </p:cNvSpPr>
          <p:nvPr/>
        </p:nvSpPr>
        <p:spPr bwMode="auto">
          <a:xfrm>
            <a:off x="358775" y="4113213"/>
            <a:ext cx="230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400" spc="1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Verdana" pitchFamily="34" charset="0"/>
                <a:cs typeface="Arial" pitchFamily="34" charset="0"/>
              </a:rPr>
              <a:t>IP AUDIO</a:t>
            </a:r>
            <a:endParaRPr lang="en-US" sz="1400" spc="100" dirty="0">
              <a:solidFill>
                <a:schemeClr val="tx2">
                  <a:lumMod val="20000"/>
                  <a:lumOff val="80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Zástupný symbol pro text 11"/>
          <p:cNvSpPr>
            <a:spLocks noGrp="1"/>
          </p:cNvSpPr>
          <p:nvPr>
            <p:ph type="body" sz="quarter" idx="10"/>
          </p:nvPr>
        </p:nvSpPr>
        <p:spPr>
          <a:xfrm>
            <a:off x="458787" y="1943100"/>
            <a:ext cx="3614377" cy="5413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11"/>
          </p:nvPr>
        </p:nvSpPr>
        <p:spPr>
          <a:xfrm>
            <a:off x="458788" y="2629694"/>
            <a:ext cx="4212272" cy="10050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0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0" name="Obrázek 9" descr="Logo2N_Blue_CMYK_300dp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8787" y="1119360"/>
            <a:ext cx="1076400" cy="82374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2"/>
          <p:cNvSpPr/>
          <p:nvPr/>
        </p:nvSpPr>
        <p:spPr bwMode="auto">
          <a:xfrm flipH="1" flipV="1">
            <a:off x="477838" y="1001713"/>
            <a:ext cx="5424487" cy="452437"/>
          </a:xfrm>
          <a:prstGeom prst="snip1Rect">
            <a:avLst>
              <a:gd name="adj" fmla="val 31726"/>
            </a:avLst>
          </a:prstGeom>
          <a:solidFill>
            <a:srgbClr val="005596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Obrázek 27" descr="bullet_poi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744663"/>
            <a:ext cx="344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 userDrawn="1"/>
        </p:nvSpPr>
        <p:spPr>
          <a:xfrm>
            <a:off x="5643563" y="766763"/>
            <a:ext cx="2909887" cy="353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912813" y="1749428"/>
            <a:ext cx="4506912" cy="2554285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7" name="Zástupný symbol pro text 34"/>
          <p:cNvSpPr>
            <a:spLocks noGrp="1"/>
          </p:cNvSpPr>
          <p:nvPr>
            <p:ph type="body" sz="quarter" idx="12"/>
          </p:nvPr>
        </p:nvSpPr>
        <p:spPr>
          <a:xfrm>
            <a:off x="752478" y="1042986"/>
            <a:ext cx="4457700" cy="3429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980000" y="220663"/>
            <a:ext cx="43200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2"/>
          <p:cNvSpPr/>
          <p:nvPr/>
        </p:nvSpPr>
        <p:spPr bwMode="auto">
          <a:xfrm flipV="1">
            <a:off x="3243263" y="1001713"/>
            <a:ext cx="5424487" cy="452437"/>
          </a:xfrm>
          <a:prstGeom prst="snip1Rect">
            <a:avLst>
              <a:gd name="adj" fmla="val 31726"/>
            </a:avLst>
          </a:prstGeom>
          <a:solidFill>
            <a:srgbClr val="005596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Obrázek 27" descr="bullet_poi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63" y="1744663"/>
            <a:ext cx="344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 userDrawn="1"/>
        </p:nvSpPr>
        <p:spPr>
          <a:xfrm>
            <a:off x="477838" y="766763"/>
            <a:ext cx="2909887" cy="353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4046538" y="1749428"/>
            <a:ext cx="4506912" cy="2554285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7" name="Zástupný symbol pro text 34"/>
          <p:cNvSpPr>
            <a:spLocks noGrp="1"/>
          </p:cNvSpPr>
          <p:nvPr>
            <p:ph type="body" sz="quarter" idx="12"/>
          </p:nvPr>
        </p:nvSpPr>
        <p:spPr>
          <a:xfrm flipH="1">
            <a:off x="3536166" y="1042986"/>
            <a:ext cx="4457700" cy="3429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980000" y="220663"/>
            <a:ext cx="43200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t important key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3014663" y="1001713"/>
            <a:ext cx="5656262" cy="310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nip Single Corner Rectangle 2"/>
          <p:cNvSpPr/>
          <p:nvPr/>
        </p:nvSpPr>
        <p:spPr bwMode="auto">
          <a:xfrm flipV="1">
            <a:off x="3243263" y="1001713"/>
            <a:ext cx="5424487" cy="452437"/>
          </a:xfrm>
          <a:prstGeom prst="snip1Rect">
            <a:avLst>
              <a:gd name="adj" fmla="val 31726"/>
            </a:avLst>
          </a:prstGeom>
          <a:solidFill>
            <a:srgbClr val="005596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Obrázek 27" descr="bullet_poi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63" y="174466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 userDrawn="1"/>
        </p:nvSpPr>
        <p:spPr>
          <a:xfrm>
            <a:off x="477838" y="766763"/>
            <a:ext cx="2909887" cy="353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4046538" y="1749428"/>
            <a:ext cx="4506912" cy="2236785"/>
          </a:xfrm>
          <a:prstGeom prst="rect">
            <a:avLst/>
          </a:prstGeom>
        </p:spPr>
        <p:txBody>
          <a:bodyPr/>
          <a:lstStyle>
            <a:lvl1pPr marL="0" indent="0">
              <a:defRPr sz="1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7" name="Zástupný symbol pro text 34"/>
          <p:cNvSpPr>
            <a:spLocks noGrp="1"/>
          </p:cNvSpPr>
          <p:nvPr>
            <p:ph type="body" sz="quarter" idx="12"/>
          </p:nvPr>
        </p:nvSpPr>
        <p:spPr>
          <a:xfrm flipH="1">
            <a:off x="3536166" y="1042986"/>
            <a:ext cx="4457700" cy="342901"/>
          </a:xfrm>
          <a:prstGeom prst="rect">
            <a:avLst/>
          </a:prstGeom>
        </p:spPr>
        <p:txBody>
          <a:bodyPr anchor="ctr"/>
          <a:lstStyle>
            <a:lvl1pPr>
              <a:defRPr sz="180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980000" y="220663"/>
            <a:ext cx="43200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 vertic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980000" y="220663"/>
            <a:ext cx="43200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2320925" y="868363"/>
            <a:ext cx="4502150" cy="40005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g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980000" y="220663"/>
            <a:ext cx="43200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800100" y="868363"/>
            <a:ext cx="7543800" cy="40005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vari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4148138" y="1284288"/>
            <a:ext cx="847725" cy="28575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800100" y="868363"/>
            <a:ext cx="7543800" cy="400050"/>
          </a:xfrm>
          <a:prstGeom prst="rect">
            <a:avLst/>
          </a:prstGeom>
        </p:spPr>
        <p:txBody>
          <a:bodyPr/>
          <a:lstStyle>
            <a:lvl1pPr algn="ctr">
              <a:defRPr sz="200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1980000" y="220663"/>
            <a:ext cx="4320000" cy="228600"/>
          </a:xfrm>
          <a:prstGeom prst="rect">
            <a:avLst/>
          </a:prstGeom>
        </p:spPr>
        <p:txBody>
          <a:bodyPr anchor="ctr"/>
          <a:lstStyle>
            <a:lvl1pPr>
              <a:defRPr sz="1400" b="0"/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60" r:id="rId1"/>
    <p:sldLayoutId id="2147485061" r:id="rId2"/>
    <p:sldLayoutId id="2147485074" r:id="rId3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700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2500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86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58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4579938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Obrázek 9" descr="www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7500" y="4699000"/>
            <a:ext cx="9461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Skupina 8"/>
          <p:cNvGrpSpPr>
            <a:grpSpLocks/>
          </p:cNvGrpSpPr>
          <p:nvPr userDrawn="1"/>
        </p:nvGrpSpPr>
        <p:grpSpPr bwMode="auto">
          <a:xfrm>
            <a:off x="0" y="211138"/>
            <a:ext cx="2659063" cy="247650"/>
            <a:chOff x="0" y="211138"/>
            <a:chExt cx="2659380" cy="247808"/>
          </a:xfrm>
        </p:grpSpPr>
        <p:sp>
          <p:nvSpPr>
            <p:cNvPr id="7" name="Obdélník 6"/>
            <p:cNvSpPr/>
            <p:nvPr/>
          </p:nvSpPr>
          <p:spPr bwMode="auto">
            <a:xfrm>
              <a:off x="0" y="211138"/>
              <a:ext cx="1871886" cy="2414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ovéPole 4"/>
            <p:cNvSpPr txBox="1">
              <a:spLocks noChangeArrowheads="1"/>
            </p:cNvSpPr>
            <p:nvPr/>
          </p:nvSpPr>
          <p:spPr bwMode="auto">
            <a:xfrm>
              <a:off x="304836" y="212726"/>
              <a:ext cx="235454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000" spc="1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Verdana" pitchFamily="34" charset="0"/>
                  <a:cs typeface="Arial" pitchFamily="34" charset="0"/>
                </a:rPr>
                <a:t>IP AUDIO</a:t>
              </a:r>
              <a:endParaRPr lang="en-US" sz="1000" spc="100" dirty="0">
                <a:solidFill>
                  <a:schemeClr val="tx2">
                    <a:lumMod val="20000"/>
                    <a:lumOff val="80000"/>
                  </a:schemeClr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pic>
        <p:nvPicPr>
          <p:cNvPr id="9" name="Obrázek 8" descr="Logo2N_Blue_CMYK_300dpi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145650" y="170052"/>
            <a:ext cx="738000" cy="5647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700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2500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86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58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 flipV="1">
            <a:off x="0" y="4549775"/>
            <a:ext cx="9144000" cy="555625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 userDrawn="1"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Obrázek 9" descr="www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00" y="4699000"/>
            <a:ext cx="9461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Skupina 13"/>
          <p:cNvGrpSpPr>
            <a:grpSpLocks/>
          </p:cNvGrpSpPr>
          <p:nvPr userDrawn="1"/>
        </p:nvGrpSpPr>
        <p:grpSpPr bwMode="auto">
          <a:xfrm>
            <a:off x="0" y="211138"/>
            <a:ext cx="2659063" cy="247650"/>
            <a:chOff x="0" y="211138"/>
            <a:chExt cx="2659380" cy="247808"/>
          </a:xfrm>
        </p:grpSpPr>
        <p:sp>
          <p:nvSpPr>
            <p:cNvPr id="15" name="Obdélník 14"/>
            <p:cNvSpPr/>
            <p:nvPr/>
          </p:nvSpPr>
          <p:spPr bwMode="auto">
            <a:xfrm>
              <a:off x="0" y="211138"/>
              <a:ext cx="1871886" cy="2414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ovéPole 4"/>
            <p:cNvSpPr txBox="1">
              <a:spLocks noChangeArrowheads="1"/>
            </p:cNvSpPr>
            <p:nvPr/>
          </p:nvSpPr>
          <p:spPr bwMode="auto">
            <a:xfrm>
              <a:off x="304836" y="212726"/>
              <a:ext cx="2354544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000" spc="1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Verdana" pitchFamily="34" charset="0"/>
                  <a:cs typeface="Arial" pitchFamily="34" charset="0"/>
                </a:rPr>
                <a:t>IP AUDIO</a:t>
              </a:r>
              <a:endParaRPr lang="en-US" sz="1000" spc="100" dirty="0">
                <a:solidFill>
                  <a:schemeClr val="tx2">
                    <a:lumMod val="20000"/>
                    <a:lumOff val="80000"/>
                  </a:schemeClr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pic>
        <p:nvPicPr>
          <p:cNvPr id="10" name="Obrázek 9" descr="Logo2N_Blue_CMYK_300dpi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145650" y="170052"/>
            <a:ext cx="738000" cy="5647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1700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17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1313" indent="-3429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2500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1363" indent="-28575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14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86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5813" indent="-228600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text 8"/>
          <p:cNvSpPr>
            <a:spLocks noGrp="1"/>
          </p:cNvSpPr>
          <p:nvPr>
            <p:ph type="body" sz="quarter" idx="10"/>
          </p:nvPr>
        </p:nvSpPr>
        <p:spPr bwMode="auto">
          <a:xfrm>
            <a:off x="458788" y="1943100"/>
            <a:ext cx="5354637" cy="541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 dirty="0" smtClean="0"/>
              <a:t>2N</a:t>
            </a:r>
            <a:r>
              <a:rPr lang="cs-CZ" sz="2000" baseline="30000" dirty="0" smtClean="0"/>
              <a:t>®</a:t>
            </a:r>
            <a:r>
              <a:rPr lang="cs-CZ" sz="2000" dirty="0" smtClean="0"/>
              <a:t> SIP </a:t>
            </a:r>
            <a:r>
              <a:rPr lang="cs-CZ" sz="2000" dirty="0" err="1" smtClean="0"/>
              <a:t>Mic</a:t>
            </a:r>
            <a:endParaRPr lang="en-US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458788" y="2685755"/>
            <a:ext cx="3886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</a:pPr>
            <a:r>
              <a:rPr lang="cs-CZ" sz="2000" dirty="0" smtClean="0">
                <a:solidFill>
                  <a:srgbClr val="575757">
                    <a:lumMod val="50000"/>
                  </a:srgbClr>
                </a:solidFill>
              </a:rPr>
              <a:t>SIP </a:t>
            </a:r>
            <a:r>
              <a:rPr lang="cs-CZ" sz="2000" dirty="0" err="1" smtClean="0">
                <a:solidFill>
                  <a:srgbClr val="575757">
                    <a:lumMod val="50000"/>
                  </a:srgbClr>
                </a:solidFill>
              </a:rPr>
              <a:t>Based</a:t>
            </a:r>
            <a:r>
              <a:rPr lang="cs-CZ" sz="2000" dirty="0" smtClean="0">
                <a:solidFill>
                  <a:srgbClr val="575757">
                    <a:lumMod val="50000"/>
                  </a:srgbClr>
                </a:solidFill>
              </a:rPr>
              <a:t> </a:t>
            </a:r>
            <a:r>
              <a:rPr lang="cs-CZ" sz="2000" dirty="0" err="1" smtClean="0">
                <a:solidFill>
                  <a:srgbClr val="575757">
                    <a:lumMod val="50000"/>
                  </a:srgbClr>
                </a:solidFill>
              </a:rPr>
              <a:t>Microphone</a:t>
            </a:r>
            <a:r>
              <a:rPr lang="cs-CZ" sz="2000" dirty="0" smtClean="0">
                <a:solidFill>
                  <a:srgbClr val="575757">
                    <a:lumMod val="50000"/>
                  </a:srgbClr>
                </a:solidFill>
              </a:rPr>
              <a:t> </a:t>
            </a:r>
            <a:r>
              <a:rPr lang="cs-CZ" sz="2000" dirty="0" err="1" smtClean="0">
                <a:solidFill>
                  <a:srgbClr val="575757">
                    <a:lumMod val="50000"/>
                  </a:srgbClr>
                </a:solidFill>
              </a:rPr>
              <a:t>Console</a:t>
            </a:r>
            <a:r>
              <a:rPr lang="cs-CZ" sz="2000" dirty="0" smtClean="0">
                <a:solidFill>
                  <a:srgbClr val="575757">
                    <a:lumMod val="50000"/>
                  </a:srgbClr>
                </a:solidFill>
              </a:rPr>
              <a:t> </a:t>
            </a:r>
            <a:endParaRPr lang="en-US" sz="2000" dirty="0">
              <a:solidFill>
                <a:srgbClr val="575757">
                  <a:lumMod val="50000"/>
                </a:srgbClr>
              </a:solidFill>
            </a:endParaRPr>
          </a:p>
        </p:txBody>
      </p:sp>
      <p:pic>
        <p:nvPicPr>
          <p:cNvPr id="5" name="Obrázek 4" descr="sip_mic_photo_front_h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5258" y="622709"/>
            <a:ext cx="3118396" cy="37234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text 12"/>
          <p:cNvSpPr>
            <a:spLocks noGrp="1"/>
          </p:cNvSpPr>
          <p:nvPr>
            <p:ph type="body" sz="quarter" idx="13"/>
          </p:nvPr>
        </p:nvSpPr>
        <p:spPr bwMode="auto">
          <a:xfrm>
            <a:off x="1868295" y="220663"/>
            <a:ext cx="4321175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SIP </a:t>
            </a:r>
            <a:r>
              <a:rPr lang="cs-CZ" dirty="0" err="1" smtClean="0"/>
              <a:t>Mic</a:t>
            </a:r>
            <a:endParaRPr lang="cs-CZ" dirty="0" smtClean="0"/>
          </a:p>
        </p:txBody>
      </p:sp>
      <p:sp>
        <p:nvSpPr>
          <p:cNvPr id="31747" name="Zástupný symbol pro text 13"/>
          <p:cNvSpPr>
            <a:spLocks noGrp="1"/>
          </p:cNvSpPr>
          <p:nvPr>
            <p:ph type="body" sz="quarter" idx="14"/>
          </p:nvPr>
        </p:nvSpPr>
        <p:spPr bwMode="auto">
          <a:xfrm>
            <a:off x="311150" y="868363"/>
            <a:ext cx="4502150" cy="400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solidFill>
                  <a:srgbClr val="2C2C2C"/>
                </a:solidFill>
              </a:rPr>
              <a:t>Technical Specification</a:t>
            </a:r>
          </a:p>
        </p:txBody>
      </p:sp>
      <p:sp>
        <p:nvSpPr>
          <p:cNvPr id="17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306388" y="1471613"/>
            <a:ext cx="5378450" cy="31480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cs-CZ" sz="1400" b="1" dirty="0" smtClean="0"/>
              <a:t>Audio </a:t>
            </a:r>
            <a:r>
              <a:rPr lang="cs-CZ" sz="1400" b="1" dirty="0" err="1" smtClean="0"/>
              <a:t>stream</a:t>
            </a:r>
            <a:r>
              <a:rPr lang="cs-CZ" sz="1400" b="1" dirty="0" smtClean="0"/>
              <a:t>:</a:t>
            </a:r>
            <a:r>
              <a:rPr lang="cs-CZ" sz="1400" dirty="0" smtClean="0"/>
              <a:t> SIP2.0, RTP </a:t>
            </a:r>
            <a:r>
              <a:rPr lang="cs-CZ" sz="1400" dirty="0" err="1" smtClean="0"/>
              <a:t>multicast</a:t>
            </a:r>
            <a:r>
              <a:rPr lang="cs-CZ" sz="1400" dirty="0" smtClean="0"/>
              <a:t>, VAPIX®</a:t>
            </a:r>
          </a:p>
          <a:p>
            <a:pPr>
              <a:buFont typeface="Arial" pitchFamily="34" charset="0"/>
              <a:buChar char="•"/>
            </a:pPr>
            <a:r>
              <a:rPr lang="cs-CZ" sz="1400" b="1" dirty="0" smtClean="0"/>
              <a:t>Audio </a:t>
            </a:r>
            <a:r>
              <a:rPr lang="cs-CZ" sz="1400" b="1" dirty="0" err="1" smtClean="0"/>
              <a:t>codecs</a:t>
            </a:r>
            <a:r>
              <a:rPr lang="cs-CZ" sz="1400" b="1" dirty="0" smtClean="0"/>
              <a:t>:</a:t>
            </a:r>
            <a:r>
              <a:rPr lang="cs-CZ" sz="1400" dirty="0" smtClean="0"/>
              <a:t> G.711u, G.722</a:t>
            </a:r>
          </a:p>
          <a:p>
            <a:pPr>
              <a:buFont typeface="Arial" pitchFamily="34" charset="0"/>
              <a:buChar char="•"/>
            </a:pPr>
            <a:r>
              <a:rPr lang="cs-CZ" sz="1400" b="1" dirty="0" err="1" smtClean="0"/>
              <a:t>Speakers</a:t>
            </a:r>
            <a:r>
              <a:rPr lang="cs-CZ" sz="1400" b="1" dirty="0" smtClean="0"/>
              <a:t>:</a:t>
            </a:r>
            <a:r>
              <a:rPr lang="cs-CZ" sz="1400" dirty="0" smtClean="0"/>
              <a:t> 2 </a:t>
            </a:r>
            <a:r>
              <a:rPr lang="cs-CZ" sz="1400" dirty="0" err="1" smtClean="0"/>
              <a:t>build</a:t>
            </a:r>
            <a:r>
              <a:rPr lang="cs-CZ" sz="1400" dirty="0" smtClean="0"/>
              <a:t>-in, stereo, </a:t>
            </a:r>
            <a:r>
              <a:rPr lang="cs-CZ" sz="1400" dirty="0" err="1" smtClean="0"/>
              <a:t>power</a:t>
            </a:r>
            <a:r>
              <a:rPr lang="cs-CZ" sz="1400" dirty="0" smtClean="0"/>
              <a:t> </a:t>
            </a:r>
            <a:r>
              <a:rPr lang="cs-CZ" sz="1400" dirty="0" err="1" smtClean="0"/>
              <a:t>output</a:t>
            </a:r>
            <a:r>
              <a:rPr lang="cs-CZ" sz="1400" dirty="0" smtClean="0"/>
              <a:t> 2x1W</a:t>
            </a:r>
          </a:p>
          <a:p>
            <a:pPr>
              <a:buFont typeface="Arial" pitchFamily="34" charset="0"/>
              <a:buChar char="•"/>
            </a:pPr>
            <a:r>
              <a:rPr lang="cs-CZ" sz="1400" b="1" dirty="0" err="1" smtClean="0"/>
              <a:t>Headphone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output</a:t>
            </a:r>
            <a:r>
              <a:rPr lang="cs-CZ" sz="1400" b="1" dirty="0" smtClean="0"/>
              <a:t>: </a:t>
            </a:r>
            <a:r>
              <a:rPr lang="cs-CZ" sz="1400" dirty="0" smtClean="0"/>
              <a:t>3.5 mm jack, stereo, </a:t>
            </a:r>
            <a:r>
              <a:rPr lang="cs-CZ" sz="1400" dirty="0" err="1" smtClean="0"/>
              <a:t>power</a:t>
            </a:r>
            <a:r>
              <a:rPr lang="cs-CZ" sz="1400" dirty="0" smtClean="0"/>
              <a:t> </a:t>
            </a:r>
            <a:r>
              <a:rPr lang="cs-CZ" sz="1400" dirty="0" err="1" smtClean="0"/>
              <a:t>output</a:t>
            </a:r>
            <a:r>
              <a:rPr lang="cs-CZ" sz="1400" dirty="0" smtClean="0"/>
              <a:t> 2x30 </a:t>
            </a:r>
            <a:r>
              <a:rPr lang="cs-CZ" sz="1400" dirty="0" err="1" smtClean="0"/>
              <a:t>mW</a:t>
            </a:r>
            <a:r>
              <a:rPr lang="cs-CZ" sz="1400" dirty="0" smtClean="0"/>
              <a:t>, min. </a:t>
            </a:r>
            <a:r>
              <a:rPr lang="cs-CZ" sz="1400" dirty="0" err="1" smtClean="0"/>
              <a:t>load</a:t>
            </a:r>
            <a:r>
              <a:rPr lang="cs-CZ" sz="1400" dirty="0" smtClean="0"/>
              <a:t> impedance </a:t>
            </a:r>
            <a:r>
              <a:rPr lang="cs-CZ" sz="1400" dirty="0" err="1" smtClean="0"/>
              <a:t>of</a:t>
            </a:r>
            <a:r>
              <a:rPr lang="cs-CZ" sz="1400" dirty="0" smtClean="0"/>
              <a:t> 16 Ohm, DR. 101 dB, THD+N -85 dB</a:t>
            </a:r>
          </a:p>
          <a:p>
            <a:pPr>
              <a:buFont typeface="Arial" pitchFamily="34" charset="0"/>
              <a:buChar char="•"/>
            </a:pPr>
            <a:r>
              <a:rPr lang="cs-CZ" sz="1400" b="1" dirty="0" err="1" smtClean="0"/>
              <a:t>Primary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microphone</a:t>
            </a:r>
            <a:r>
              <a:rPr lang="cs-CZ" sz="1400" b="1" dirty="0" smtClean="0"/>
              <a:t> input: </a:t>
            </a:r>
            <a:r>
              <a:rPr lang="cs-CZ" sz="1400" dirty="0" err="1" smtClean="0"/>
              <a:t>symmetric</a:t>
            </a:r>
            <a:r>
              <a:rPr lang="cs-CZ" sz="1400" dirty="0" smtClean="0"/>
              <a:t>, XLR, </a:t>
            </a:r>
            <a:r>
              <a:rPr lang="cs-CZ" sz="1400" dirty="0" err="1" smtClean="0"/>
              <a:t>integrated</a:t>
            </a:r>
            <a:r>
              <a:rPr lang="cs-CZ" sz="1400" dirty="0" smtClean="0"/>
              <a:t> </a:t>
            </a:r>
            <a:r>
              <a:rPr lang="cs-CZ" sz="1400" dirty="0" err="1" smtClean="0"/>
              <a:t>phantom</a:t>
            </a:r>
            <a:r>
              <a:rPr lang="cs-CZ" sz="1400" dirty="0" smtClean="0"/>
              <a:t> </a:t>
            </a:r>
            <a:r>
              <a:rPr lang="cs-CZ" sz="1400" dirty="0" err="1" smtClean="0"/>
              <a:t>power</a:t>
            </a:r>
            <a:r>
              <a:rPr lang="cs-CZ" sz="1400" dirty="0" smtClean="0"/>
              <a:t> </a:t>
            </a:r>
            <a:r>
              <a:rPr lang="cs-CZ" sz="1400" dirty="0" err="1" smtClean="0"/>
              <a:t>supply</a:t>
            </a:r>
            <a:r>
              <a:rPr lang="cs-CZ" sz="1400" dirty="0" smtClean="0"/>
              <a:t> 24 V, DR 88 dB, THD+N -82 dB</a:t>
            </a:r>
          </a:p>
          <a:p>
            <a:pPr>
              <a:buFont typeface="Arial" pitchFamily="34" charset="0"/>
              <a:buChar char="•"/>
            </a:pPr>
            <a:r>
              <a:rPr lang="cs-CZ" sz="1400" b="1" dirty="0" err="1" smtClean="0"/>
              <a:t>Power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supply</a:t>
            </a:r>
            <a:r>
              <a:rPr lang="cs-CZ" sz="1400" b="1" dirty="0" smtClean="0"/>
              <a:t>: </a:t>
            </a:r>
            <a:r>
              <a:rPr lang="cs-CZ" sz="1400" dirty="0" smtClean="0"/>
              <a:t>12 to 32 V, </a:t>
            </a:r>
            <a:r>
              <a:rPr lang="cs-CZ" sz="1400" dirty="0" err="1" smtClean="0"/>
              <a:t>power</a:t>
            </a:r>
            <a:r>
              <a:rPr lang="cs-CZ" sz="1400" dirty="0" smtClean="0"/>
              <a:t> </a:t>
            </a:r>
            <a:r>
              <a:rPr lang="cs-CZ" sz="1400" dirty="0" err="1" smtClean="0"/>
              <a:t>draw</a:t>
            </a:r>
            <a:r>
              <a:rPr lang="cs-CZ" sz="1400" dirty="0" smtClean="0"/>
              <a:t> max. 1 A</a:t>
            </a:r>
          </a:p>
          <a:p>
            <a:r>
              <a:rPr lang="cs-CZ" sz="1400" dirty="0" err="1" smtClean="0"/>
              <a:t>PoE</a:t>
            </a:r>
            <a:r>
              <a:rPr lang="cs-CZ" sz="1400" dirty="0" smtClean="0"/>
              <a:t> to 802.3af standard</a:t>
            </a:r>
          </a:p>
          <a:p>
            <a:pPr>
              <a:defRPr/>
            </a:pPr>
            <a:endParaRPr lang="en-US" sz="1200" dirty="0" smtClean="0">
              <a:solidFill>
                <a:srgbClr val="2C2C2C"/>
              </a:solidFill>
            </a:endParaRPr>
          </a:p>
        </p:txBody>
      </p:sp>
      <p:pic>
        <p:nvPicPr>
          <p:cNvPr id="6" name="Obrázek 5" descr="sip_mic_photo_front_h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4838" y="868363"/>
            <a:ext cx="2789413" cy="33306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Zástupný symbol pro text 2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cap="none" smtClean="0">
                <a:solidFill>
                  <a:srgbClr val="2C2C2C"/>
                </a:solidFill>
              </a:rPr>
              <a:t>VERTICALS</a:t>
            </a:r>
            <a:endParaRPr lang="en-US" cap="none" smtClean="0">
              <a:solidFill>
                <a:srgbClr val="2C2C2C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2320925" y="1559481"/>
            <a:ext cx="4752976" cy="2831412"/>
            <a:chOff x="528637" y="1480450"/>
            <a:chExt cx="4752976" cy="2831412"/>
          </a:xfrm>
        </p:grpSpPr>
        <p:grpSp>
          <p:nvGrpSpPr>
            <p:cNvPr id="20" name="Skupina 26"/>
            <p:cNvGrpSpPr>
              <a:grpSpLocks/>
            </p:cNvGrpSpPr>
            <p:nvPr/>
          </p:nvGrpSpPr>
          <p:grpSpPr bwMode="auto">
            <a:xfrm>
              <a:off x="2207467" y="1482037"/>
              <a:ext cx="1028700" cy="1335088"/>
              <a:chOff x="943769" y="1478797"/>
              <a:chExt cx="1028700" cy="1336477"/>
            </a:xfrm>
          </p:grpSpPr>
          <p:sp>
            <p:nvSpPr>
              <p:cNvPr id="32" name="Obdélník 31"/>
              <p:cNvSpPr/>
              <p:nvPr/>
            </p:nvSpPr>
            <p:spPr>
              <a:xfrm>
                <a:off x="943769" y="1478797"/>
                <a:ext cx="1028700" cy="102818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TextovéPole 32"/>
              <p:cNvSpPr txBox="1"/>
              <p:nvPr/>
            </p:nvSpPr>
            <p:spPr bwMode="auto">
              <a:xfrm>
                <a:off x="943769" y="2506979"/>
                <a:ext cx="1028700" cy="308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tx1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Office</a:t>
                </a:r>
                <a:endParaRPr lang="en-US" sz="1400" dirty="0" err="1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" name="Obdélník 20"/>
            <p:cNvSpPr/>
            <p:nvPr/>
          </p:nvSpPr>
          <p:spPr>
            <a:xfrm>
              <a:off x="609600" y="1482937"/>
              <a:ext cx="1028700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ovéPole 22"/>
            <p:cNvSpPr txBox="1"/>
            <p:nvPr/>
          </p:nvSpPr>
          <p:spPr bwMode="auto">
            <a:xfrm>
              <a:off x="528637" y="2511637"/>
              <a:ext cx="1204913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400" dirty="0" err="1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Education</a:t>
              </a:r>
              <a:endParaRPr lang="en-US" sz="1400" dirty="0" err="1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609600" y="2975187"/>
              <a:ext cx="1028700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ovéPole 24"/>
            <p:cNvSpPr txBox="1"/>
            <p:nvPr/>
          </p:nvSpPr>
          <p:spPr bwMode="auto">
            <a:xfrm>
              <a:off x="528637" y="4003887"/>
              <a:ext cx="12049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400" dirty="0" err="1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Healthcare</a:t>
              </a:r>
              <a:endParaRPr lang="en-US" sz="1400" dirty="0" err="1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2207467" y="2975187"/>
              <a:ext cx="1028700" cy="10287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extovéPole 26"/>
            <p:cNvSpPr txBox="1"/>
            <p:nvPr/>
          </p:nvSpPr>
          <p:spPr bwMode="auto">
            <a:xfrm>
              <a:off x="1996329" y="4003887"/>
              <a:ext cx="14287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400" dirty="0" err="1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Government</a:t>
              </a:r>
              <a:endParaRPr lang="en-US" sz="1400" dirty="0" err="1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3957638" y="1480450"/>
              <a:ext cx="1028700" cy="1028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TextovéPole 28"/>
            <p:cNvSpPr txBox="1"/>
            <p:nvPr/>
          </p:nvSpPr>
          <p:spPr bwMode="auto">
            <a:xfrm>
              <a:off x="3695701" y="2509150"/>
              <a:ext cx="1585912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400" dirty="0" err="1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Transportation</a:t>
              </a:r>
              <a:endParaRPr lang="en-US" sz="1400" dirty="0" err="1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3957638" y="2975187"/>
              <a:ext cx="1028700" cy="1028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TextovéPole 30"/>
            <p:cNvSpPr txBox="1"/>
            <p:nvPr/>
          </p:nvSpPr>
          <p:spPr bwMode="auto">
            <a:xfrm>
              <a:off x="3778250" y="4003887"/>
              <a:ext cx="13747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400" dirty="0" err="1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</a:rPr>
                <a:t>Retail</a:t>
              </a:r>
              <a:endParaRPr lang="en-US" sz="1400" dirty="0" err="1">
                <a:solidFill>
                  <a:schemeClr val="tx1">
                    <a:lumMod val="50000"/>
                  </a:schemeClr>
                </a:solidFill>
                <a:latin typeface="Verdana" pitchFamily="34" charset="0"/>
              </a:endParaRPr>
            </a:p>
          </p:txBody>
        </p:sp>
      </p:grpSp>
      <p:sp>
        <p:nvSpPr>
          <p:cNvPr id="34" name="Zástupný symbol pro text 12"/>
          <p:cNvSpPr>
            <a:spLocks noGrp="1"/>
          </p:cNvSpPr>
          <p:nvPr>
            <p:ph type="body" sz="quarter" idx="13"/>
          </p:nvPr>
        </p:nvSpPr>
        <p:spPr bwMode="auto">
          <a:xfrm>
            <a:off x="1863020" y="220663"/>
            <a:ext cx="4321175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SIP </a:t>
            </a:r>
            <a:r>
              <a:rPr lang="cs-CZ" dirty="0" err="1" smtClean="0"/>
              <a:t>Mic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4046537" y="1749425"/>
            <a:ext cx="4970241" cy="2747963"/>
          </a:xfrm>
        </p:spPr>
        <p:txBody>
          <a:bodyPr/>
          <a:lstStyle/>
          <a:p>
            <a:pPr lvl="0" defTabSz="533396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multicast</a:t>
            </a:r>
            <a:r>
              <a:rPr lang="cs-CZ" kern="0" dirty="0" smtClean="0">
                <a:solidFill>
                  <a:srgbClr val="000000"/>
                </a:solidFill>
              </a:rPr>
              <a:t> technology </a:t>
            </a:r>
            <a:r>
              <a:rPr lang="cs-CZ" kern="0" dirty="0" err="1" smtClean="0">
                <a:solidFill>
                  <a:srgbClr val="000000"/>
                </a:solidFill>
              </a:rPr>
              <a:t>used</a:t>
            </a:r>
            <a:endParaRPr lang="cs-CZ" kern="0" dirty="0" smtClean="0">
              <a:solidFill>
                <a:srgbClr val="000000"/>
              </a:solidFill>
            </a:endParaRPr>
          </a:p>
          <a:p>
            <a:pPr lvl="0" defTabSz="533396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kern="0" dirty="0" smtClean="0">
                <a:solidFill>
                  <a:srgbClr val="000000"/>
                </a:solidFill>
              </a:rPr>
              <a:t> paging </a:t>
            </a:r>
            <a:r>
              <a:rPr lang="cs-CZ" kern="0" dirty="0" err="1" smtClean="0">
                <a:solidFill>
                  <a:srgbClr val="000000"/>
                </a:solidFill>
              </a:rPr>
              <a:t>up</a:t>
            </a:r>
            <a:r>
              <a:rPr lang="cs-CZ" kern="0" dirty="0" smtClean="0">
                <a:solidFill>
                  <a:srgbClr val="000000"/>
                </a:solidFill>
              </a:rPr>
              <a:t> to 12 </a:t>
            </a:r>
            <a:r>
              <a:rPr lang="cs-CZ" kern="0" dirty="0" err="1" smtClean="0">
                <a:solidFill>
                  <a:srgbClr val="000000"/>
                </a:solidFill>
              </a:rPr>
              <a:t>zones</a:t>
            </a:r>
            <a:endParaRPr lang="cs-CZ" kern="0" dirty="0" smtClean="0">
              <a:solidFill>
                <a:srgbClr val="000000"/>
              </a:solidFill>
            </a:endParaRPr>
          </a:p>
          <a:p>
            <a:pPr lvl="0" defTabSz="533396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kern="0" dirty="0" smtClean="0">
                <a:solidFill>
                  <a:srgbClr val="000000"/>
                </a:solidFill>
              </a:rPr>
              <a:t> no server </a:t>
            </a:r>
            <a:r>
              <a:rPr lang="cs-CZ" kern="0" dirty="0" err="1" smtClean="0">
                <a:solidFill>
                  <a:srgbClr val="000000"/>
                </a:solidFill>
              </a:rPr>
              <a:t>needed</a:t>
            </a:r>
            <a:endParaRPr lang="cs-CZ" kern="0" dirty="0" smtClean="0">
              <a:solidFill>
                <a:srgbClr val="000000"/>
              </a:solidFill>
            </a:endParaRPr>
          </a:p>
          <a:p>
            <a:pPr lvl="0" defTabSz="533396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console</a:t>
            </a: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and</a:t>
            </a: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speakers</a:t>
            </a: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connected</a:t>
            </a:r>
            <a:r>
              <a:rPr lang="cs-CZ" kern="0" dirty="0" smtClean="0">
                <a:solidFill>
                  <a:srgbClr val="000000"/>
                </a:solidFill>
              </a:rPr>
              <a:t> in LAN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20483" name="Zástupný symbol pro text 8"/>
          <p:cNvSpPr>
            <a:spLocks noGrp="1"/>
          </p:cNvSpPr>
          <p:nvPr>
            <p:ph type="body" sz="quarter" idx="12"/>
          </p:nvPr>
        </p:nvSpPr>
        <p:spPr bwMode="auto">
          <a:xfrm flipH="1">
            <a:off x="3536950" y="1042988"/>
            <a:ext cx="50165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Server</a:t>
            </a:r>
            <a:r>
              <a:rPr lang="cs-CZ" dirty="0" smtClean="0"/>
              <a:t>-</a:t>
            </a:r>
            <a:r>
              <a:rPr lang="en-US" dirty="0" smtClean="0"/>
              <a:t>less paging to up to 12 zones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/>
          </p:nvPr>
        </p:nvSpPr>
        <p:spPr bwMode="auto">
          <a:xfrm>
            <a:off x="1862097" y="220663"/>
            <a:ext cx="4321175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SIP </a:t>
            </a:r>
            <a:r>
              <a:rPr lang="cs-CZ" dirty="0" err="1" smtClean="0"/>
              <a:t>Mic</a:t>
            </a:r>
            <a:endParaRPr lang="cs-CZ" dirty="0" smtClean="0"/>
          </a:p>
        </p:txBody>
      </p:sp>
      <p:pic>
        <p:nvPicPr>
          <p:cNvPr id="14" name="Obrázek 13" descr="P4270252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2989" y="800007"/>
            <a:ext cx="2625431" cy="345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/>
          </p:nvPr>
        </p:nvSpPr>
        <p:spPr>
          <a:xfrm>
            <a:off x="912813" y="1749425"/>
            <a:ext cx="4625975" cy="2787650"/>
          </a:xfrm>
        </p:spPr>
        <p:txBody>
          <a:bodyPr/>
          <a:lstStyle/>
          <a:p>
            <a:pPr lvl="0"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inbuilt</a:t>
            </a: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speaker</a:t>
            </a:r>
            <a:endParaRPr lang="cs-CZ" kern="0" dirty="0" smtClean="0">
              <a:solidFill>
                <a:srgbClr val="000000"/>
              </a:solidFill>
            </a:endParaRPr>
          </a:p>
          <a:p>
            <a:pPr lvl="0"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possibility</a:t>
            </a:r>
            <a:r>
              <a:rPr lang="cs-CZ" kern="0" dirty="0" smtClean="0">
                <a:solidFill>
                  <a:srgbClr val="000000"/>
                </a:solidFill>
              </a:rPr>
              <a:t> to </a:t>
            </a:r>
            <a:r>
              <a:rPr lang="cs-CZ" kern="0" dirty="0" err="1" smtClean="0">
                <a:solidFill>
                  <a:srgbClr val="000000"/>
                </a:solidFill>
              </a:rPr>
              <a:t>establish</a:t>
            </a:r>
            <a:r>
              <a:rPr lang="cs-CZ" kern="0" dirty="0" smtClean="0">
                <a:solidFill>
                  <a:srgbClr val="000000"/>
                </a:solidFill>
              </a:rPr>
              <a:t> SIP </a:t>
            </a:r>
            <a:r>
              <a:rPr lang="cs-CZ" kern="0" dirty="0" err="1" smtClean="0">
                <a:solidFill>
                  <a:srgbClr val="000000"/>
                </a:solidFill>
              </a:rPr>
              <a:t>call</a:t>
            </a: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with</a:t>
            </a:r>
            <a:endParaRPr lang="cs-CZ" kern="0" dirty="0" smtClean="0">
              <a:solidFill>
                <a:srgbClr val="000000"/>
              </a:solidFill>
            </a:endParaRPr>
          </a:p>
          <a:p>
            <a:pPr lvl="0"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kern="0" dirty="0" smtClean="0">
                <a:solidFill>
                  <a:srgbClr val="000000"/>
                </a:solidFill>
              </a:rPr>
              <a:t>  2N IP </a:t>
            </a:r>
            <a:r>
              <a:rPr lang="cs-CZ" kern="0" dirty="0" err="1" smtClean="0">
                <a:solidFill>
                  <a:srgbClr val="000000"/>
                </a:solidFill>
              </a:rPr>
              <a:t>intercom</a:t>
            </a:r>
            <a:endParaRPr lang="cs-CZ" kern="0" dirty="0" smtClean="0">
              <a:solidFill>
                <a:srgbClr val="000000"/>
              </a:solidFill>
            </a:endParaRPr>
          </a:p>
          <a:p>
            <a:pPr lvl="0"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console</a:t>
            </a: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for</a:t>
            </a: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communication</a:t>
            </a:r>
            <a:r>
              <a:rPr lang="cs-CZ" kern="0" dirty="0" smtClean="0">
                <a:solidFill>
                  <a:srgbClr val="000000"/>
                </a:solidFill>
              </a:rPr>
              <a:t> in</a:t>
            </a:r>
          </a:p>
          <a:p>
            <a:pPr lvl="0"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kern="0" dirty="0" smtClean="0">
                <a:solidFill>
                  <a:srgbClr val="000000"/>
                </a:solidFill>
              </a:rPr>
              <a:t>  </a:t>
            </a:r>
            <a:r>
              <a:rPr lang="cs-CZ" kern="0" dirty="0" err="1" smtClean="0">
                <a:solidFill>
                  <a:srgbClr val="000000"/>
                </a:solidFill>
              </a:rPr>
              <a:t>security</a:t>
            </a:r>
            <a:r>
              <a:rPr lang="cs-CZ" kern="0" dirty="0" smtClean="0">
                <a:solidFill>
                  <a:srgbClr val="000000"/>
                </a:solidFill>
              </a:rPr>
              <a:t> </a:t>
            </a:r>
            <a:r>
              <a:rPr lang="cs-CZ" kern="0" dirty="0" err="1" smtClean="0">
                <a:solidFill>
                  <a:srgbClr val="000000"/>
                </a:solidFill>
              </a:rPr>
              <a:t>applications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21507" name="Zástupný symbol pro text 16"/>
          <p:cNvSpPr>
            <a:spLocks noGrp="1"/>
          </p:cNvSpPr>
          <p:nvPr>
            <p:ph type="body" sz="quarter" idx="12"/>
          </p:nvPr>
        </p:nvSpPr>
        <p:spPr bwMode="auto">
          <a:xfrm>
            <a:off x="524787" y="1042988"/>
            <a:ext cx="5196564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kern="0" dirty="0" err="1" smtClean="0"/>
              <a:t>Two</a:t>
            </a:r>
            <a:r>
              <a:rPr lang="cs-CZ" kern="0" dirty="0" smtClean="0"/>
              <a:t>-</a:t>
            </a:r>
            <a:r>
              <a:rPr lang="cs-CZ" kern="0" dirty="0" err="1" smtClean="0"/>
              <a:t>way</a:t>
            </a:r>
            <a:r>
              <a:rPr lang="cs-CZ" kern="0" dirty="0" smtClean="0"/>
              <a:t> </a:t>
            </a:r>
            <a:r>
              <a:rPr lang="cs-CZ" kern="0" dirty="0" err="1" smtClean="0"/>
              <a:t>communication</a:t>
            </a:r>
            <a:endParaRPr lang="en-US" dirty="0" smtClean="0"/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3"/>
          </p:nvPr>
        </p:nvSpPr>
        <p:spPr bwMode="auto">
          <a:xfrm>
            <a:off x="1868295" y="220663"/>
            <a:ext cx="4321175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SIP </a:t>
            </a:r>
            <a:r>
              <a:rPr lang="cs-CZ" dirty="0" err="1" smtClean="0"/>
              <a:t>Mic</a:t>
            </a:r>
            <a:endParaRPr lang="cs-CZ" dirty="0" smtClean="0"/>
          </a:p>
        </p:txBody>
      </p:sp>
      <p:pic>
        <p:nvPicPr>
          <p:cNvPr id="6" name="Obrázek 5" descr="sip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3697" y="850789"/>
            <a:ext cx="2686013" cy="3355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4046538" y="1749425"/>
            <a:ext cx="4614862" cy="2554288"/>
          </a:xfrm>
        </p:spPr>
        <p:txBody>
          <a:bodyPr/>
          <a:lstStyle/>
          <a:p>
            <a:pPr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storing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pre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-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recorded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messages</a:t>
            </a:r>
            <a:endParaRPr lang="cs-CZ" altLang="cs-CZ" sz="1800" kern="0" dirty="0" smtClean="0">
              <a:solidFill>
                <a:srgbClr val="000000"/>
              </a:solidFill>
            </a:endParaRPr>
          </a:p>
          <a:p>
            <a:pPr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replay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by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push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of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a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button</a:t>
            </a:r>
            <a:endParaRPr lang="cs-CZ" altLang="cs-CZ" sz="1800" kern="0" dirty="0" smtClean="0">
              <a:solidFill>
                <a:srgbClr val="000000"/>
              </a:solidFill>
            </a:endParaRPr>
          </a:p>
          <a:p>
            <a:pPr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announcements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to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designated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zones</a:t>
            </a:r>
            <a:endParaRPr lang="cs-CZ" altLang="cs-CZ" sz="1800" kern="0" dirty="0" smtClean="0">
              <a:solidFill>
                <a:srgbClr val="000000"/>
              </a:solidFill>
            </a:endParaRPr>
          </a:p>
          <a:p>
            <a:pPr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suitable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for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sites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where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the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same</a:t>
            </a:r>
            <a:endParaRPr lang="cs-CZ" altLang="cs-CZ" sz="1800" kern="0" dirty="0" smtClean="0">
              <a:solidFill>
                <a:srgbClr val="000000"/>
              </a:solidFill>
            </a:endParaRPr>
          </a:p>
          <a:p>
            <a:pPr defTabSz="533396" fontAlgn="auto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altLang="cs-CZ" sz="1800" kern="0" dirty="0" smtClean="0">
                <a:solidFill>
                  <a:srgbClr val="000000"/>
                </a:solidFill>
              </a:rPr>
              <a:t> 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messages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 are </a:t>
            </a:r>
            <a:r>
              <a:rPr lang="cs-CZ" altLang="cs-CZ" sz="1800" kern="0" dirty="0" err="1" smtClean="0">
                <a:solidFill>
                  <a:srgbClr val="000000"/>
                </a:solidFill>
              </a:rPr>
              <a:t>needed</a:t>
            </a:r>
            <a:endParaRPr lang="cs-CZ" altLang="cs-CZ" sz="1800" kern="0" dirty="0" smtClean="0">
              <a:solidFill>
                <a:srgbClr val="000000"/>
              </a:solidFill>
            </a:endParaRPr>
          </a:p>
        </p:txBody>
      </p:sp>
      <p:sp>
        <p:nvSpPr>
          <p:cNvPr id="22531" name="Zástupný symbol pro text 8"/>
          <p:cNvSpPr>
            <a:spLocks noGrp="1"/>
          </p:cNvSpPr>
          <p:nvPr>
            <p:ph type="body" sz="quarter" idx="12"/>
          </p:nvPr>
        </p:nvSpPr>
        <p:spPr bwMode="auto">
          <a:xfrm flipH="1">
            <a:off x="3536950" y="1042988"/>
            <a:ext cx="50165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Pre-recorded announcements</a:t>
            </a:r>
          </a:p>
        </p:txBody>
      </p:sp>
      <p:sp>
        <p:nvSpPr>
          <p:cNvPr id="9" name="Zástupný symbol pro text 12"/>
          <p:cNvSpPr>
            <a:spLocks noGrp="1"/>
          </p:cNvSpPr>
          <p:nvPr>
            <p:ph type="body" sz="quarter" idx="13"/>
          </p:nvPr>
        </p:nvSpPr>
        <p:spPr bwMode="auto">
          <a:xfrm>
            <a:off x="1862097" y="220663"/>
            <a:ext cx="4321175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SIP </a:t>
            </a:r>
            <a:r>
              <a:rPr lang="cs-CZ" dirty="0" err="1" smtClean="0"/>
              <a:t>Mic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8694" b="5773"/>
          <a:stretch>
            <a:fillRect/>
          </a:stretch>
        </p:blipFill>
        <p:spPr bwMode="auto">
          <a:xfrm>
            <a:off x="531602" y="925224"/>
            <a:ext cx="2799995" cy="319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sip_vap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1105" y="791832"/>
            <a:ext cx="2730887" cy="3411508"/>
          </a:xfrm>
          <a:prstGeom prst="rect">
            <a:avLst/>
          </a:prstGeom>
        </p:spPr>
      </p:pic>
      <p:sp>
        <p:nvSpPr>
          <p:cNvPr id="16" name="Zástupný symbol pro text 15"/>
          <p:cNvSpPr>
            <a:spLocks noGrp="1"/>
          </p:cNvSpPr>
          <p:nvPr>
            <p:ph type="body" sz="quarter" idx="11"/>
          </p:nvPr>
        </p:nvSpPr>
        <p:spPr>
          <a:xfrm>
            <a:off x="912813" y="1749425"/>
            <a:ext cx="4625975" cy="278765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dirty="0" smtClean="0"/>
              <a:t> Axis VAPIX</a:t>
            </a:r>
            <a:r>
              <a:rPr lang="cs-CZ" baseline="30000" dirty="0" smtClean="0"/>
              <a:t>®</a:t>
            </a:r>
            <a:r>
              <a:rPr lang="cs-CZ" dirty="0" smtClean="0"/>
              <a:t> support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dirty="0" smtClean="0"/>
              <a:t> paging </a:t>
            </a:r>
            <a:r>
              <a:rPr lang="cs-CZ" dirty="0" err="1" smtClean="0"/>
              <a:t>into</a:t>
            </a:r>
            <a:r>
              <a:rPr lang="cs-CZ" dirty="0" smtClean="0"/>
              <a:t> Axis </a:t>
            </a:r>
            <a:r>
              <a:rPr lang="cs-CZ" dirty="0" err="1" smtClean="0"/>
              <a:t>cameras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speakers</a:t>
            </a:r>
            <a:endParaRPr lang="en-US" baseline="30000" dirty="0" smtClean="0"/>
          </a:p>
        </p:txBody>
      </p:sp>
      <p:sp>
        <p:nvSpPr>
          <p:cNvPr id="23555" name="Zástupný symbol pro text 16"/>
          <p:cNvSpPr>
            <a:spLocks noGrp="1"/>
          </p:cNvSpPr>
          <p:nvPr>
            <p:ph type="body" sz="quarter" idx="12"/>
          </p:nvPr>
        </p:nvSpPr>
        <p:spPr bwMode="auto">
          <a:xfrm>
            <a:off x="752475" y="1042988"/>
            <a:ext cx="4968875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err="1" smtClean="0"/>
              <a:t>Integration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Axis</a:t>
            </a:r>
          </a:p>
        </p:txBody>
      </p:sp>
      <p:pic>
        <p:nvPicPr>
          <p:cNvPr id="6" name="Obrázek 19" descr="featur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9274" y="3010259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text 12"/>
          <p:cNvSpPr>
            <a:spLocks noGrp="1"/>
          </p:cNvSpPr>
          <p:nvPr>
            <p:ph type="body" sz="quarter" idx="13"/>
          </p:nvPr>
        </p:nvSpPr>
        <p:spPr bwMode="auto">
          <a:xfrm>
            <a:off x="1868295" y="220663"/>
            <a:ext cx="4321175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SIP </a:t>
            </a:r>
            <a:r>
              <a:rPr lang="cs-CZ" dirty="0" err="1" smtClean="0"/>
              <a:t>Mic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text 20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cap="none" smtClean="0">
                <a:solidFill>
                  <a:srgbClr val="2C2C2C"/>
                </a:solidFill>
              </a:rPr>
              <a:t>CONNECTION TOPOLOGY</a:t>
            </a:r>
            <a:endParaRPr lang="en-US" cap="none" smtClean="0">
              <a:solidFill>
                <a:srgbClr val="2C2C2C"/>
              </a:solidFill>
            </a:endParaRPr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 bwMode="auto">
          <a:xfrm>
            <a:off x="1861199" y="220663"/>
            <a:ext cx="4321175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SIP </a:t>
            </a:r>
            <a:r>
              <a:rPr lang="cs-CZ" dirty="0" err="1" smtClean="0"/>
              <a:t>Mic</a:t>
            </a:r>
            <a:endParaRPr lang="cs-CZ" dirty="0" smtClean="0"/>
          </a:p>
        </p:txBody>
      </p:sp>
      <p:pic>
        <p:nvPicPr>
          <p:cNvPr id="5" name="Obrázek 4" descr="sip_mic_scheme_basic_connection_en_l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1" y="1653871"/>
            <a:ext cx="9049458" cy="18551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/>
          <p:nvPr/>
        </p:nvSpPr>
        <p:spPr>
          <a:xfrm>
            <a:off x="0" y="5040313"/>
            <a:ext cx="9144000" cy="103187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93" name="Zástupný symbol pro text 61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cap="none" smtClean="0">
                <a:solidFill>
                  <a:srgbClr val="2C2C2C"/>
                </a:solidFill>
              </a:rPr>
              <a:t>INTEGRATION WITH 3RD PARTY PRODUCTS</a:t>
            </a:r>
            <a:endParaRPr lang="en-US" cap="none" smtClean="0">
              <a:solidFill>
                <a:srgbClr val="2C2C2C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2370071" y="1419059"/>
            <a:ext cx="4176464" cy="2890838"/>
            <a:chOff x="1295358" y="1514475"/>
            <a:chExt cx="4176464" cy="2890838"/>
          </a:xfrm>
        </p:grpSpPr>
        <p:grpSp>
          <p:nvGrpSpPr>
            <p:cNvPr id="30" name="Skupina 24"/>
            <p:cNvGrpSpPr/>
            <p:nvPr/>
          </p:nvGrpSpPr>
          <p:grpSpPr>
            <a:xfrm>
              <a:off x="1295358" y="1514475"/>
              <a:ext cx="1874838" cy="2890838"/>
              <a:chOff x="457200" y="1514475"/>
              <a:chExt cx="1874838" cy="2890838"/>
            </a:xfrm>
          </p:grpSpPr>
          <p:sp>
            <p:nvSpPr>
              <p:cNvPr id="36" name="Rectangle 6"/>
              <p:cNvSpPr/>
              <p:nvPr/>
            </p:nvSpPr>
            <p:spPr>
              <a:xfrm>
                <a:off x="457200" y="1514475"/>
                <a:ext cx="1874838" cy="2890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r>
                  <a:rPr lang="cs-CZ" sz="1000" b="1" dirty="0" err="1" smtClean="0">
                    <a:solidFill>
                      <a:srgbClr val="00559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any</a:t>
                </a:r>
                <a:r>
                  <a:rPr lang="cs-CZ" sz="1000" b="1" dirty="0" smtClean="0">
                    <a:solidFill>
                      <a:srgbClr val="00559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PBX </a:t>
                </a:r>
                <a:r>
                  <a:rPr lang="cs-CZ" sz="1000" b="1" dirty="0" err="1" smtClean="0">
                    <a:solidFill>
                      <a:srgbClr val="00559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with</a:t>
                </a:r>
                <a:r>
                  <a:rPr lang="cs-CZ" sz="1000" b="1" dirty="0" smtClean="0">
                    <a:solidFill>
                      <a:srgbClr val="00559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SIP 2.0 support</a:t>
                </a: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" name="Rectangle 43"/>
              <p:cNvSpPr/>
              <p:nvPr/>
            </p:nvSpPr>
            <p:spPr>
              <a:xfrm>
                <a:off x="457200" y="1514475"/>
                <a:ext cx="1874838" cy="1116013"/>
              </a:xfrm>
              <a:prstGeom prst="rect">
                <a:avLst/>
              </a:prstGeom>
              <a:solidFill>
                <a:srgbClr val="E7E2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cs-CZ"/>
              </a:p>
            </p:txBody>
          </p:sp>
          <p:pic>
            <p:nvPicPr>
              <p:cNvPr id="38" name="Picture 51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66788" y="1635125"/>
                <a:ext cx="849312" cy="61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Content Placeholder 5"/>
              <p:cNvSpPr txBox="1">
                <a:spLocks/>
              </p:cNvSpPr>
              <p:nvPr/>
            </p:nvSpPr>
            <p:spPr bwMode="auto">
              <a:xfrm>
                <a:off x="457200" y="2274888"/>
                <a:ext cx="1874838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57200">
                  <a:buFont typeface="Arial" charset="0"/>
                  <a:buNone/>
                </a:pPr>
                <a:r>
                  <a:rPr lang="en-US" sz="1100" b="1">
                    <a:solidFill>
                      <a:srgbClr val="000000"/>
                    </a:solidFill>
                    <a:latin typeface="Verdana" pitchFamily="34" charset="0"/>
                  </a:rPr>
                  <a:t>TELEPHONY</a:t>
                </a:r>
                <a:endParaRPr lang="en-US" altLang="en-US" sz="11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1" name="Skupina 29"/>
            <p:cNvGrpSpPr/>
            <p:nvPr/>
          </p:nvGrpSpPr>
          <p:grpSpPr>
            <a:xfrm>
              <a:off x="3596985" y="1514475"/>
              <a:ext cx="1874837" cy="2890838"/>
              <a:chOff x="4678363" y="1514475"/>
              <a:chExt cx="1874837" cy="2890838"/>
            </a:xfrm>
          </p:grpSpPr>
          <p:sp>
            <p:nvSpPr>
              <p:cNvPr id="32" name="Rectangle 8"/>
              <p:cNvSpPr/>
              <p:nvPr/>
            </p:nvSpPr>
            <p:spPr>
              <a:xfrm>
                <a:off x="4678363" y="1514475"/>
                <a:ext cx="1874837" cy="2890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r>
                  <a:rPr lang="cs-CZ" sz="1000" b="1" dirty="0" smtClean="0">
                    <a:solidFill>
                      <a:srgbClr val="00559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Axis </a:t>
                </a:r>
                <a:r>
                  <a:rPr lang="cs-CZ" sz="1000" b="1" dirty="0" err="1">
                    <a:solidFill>
                      <a:srgbClr val="00559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Communications</a:t>
                </a: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 defTabSz="457200">
                  <a:defRPr/>
                </a:pPr>
                <a:endParaRPr lang="cs-CZ" sz="1000" b="1" dirty="0">
                  <a:solidFill>
                    <a:srgbClr val="00559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3" name="Rectangle 45"/>
              <p:cNvSpPr/>
              <p:nvPr/>
            </p:nvSpPr>
            <p:spPr>
              <a:xfrm>
                <a:off x="4678363" y="1514475"/>
                <a:ext cx="1874837" cy="1116013"/>
              </a:xfrm>
              <a:prstGeom prst="rect">
                <a:avLst/>
              </a:prstGeom>
              <a:solidFill>
                <a:srgbClr val="D1C7A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cs-CZ"/>
              </a:p>
            </p:txBody>
          </p:sp>
          <p:pic>
            <p:nvPicPr>
              <p:cNvPr id="34" name="Picture 53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05413" y="1633538"/>
                <a:ext cx="804862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Content Placeholder 5"/>
              <p:cNvSpPr txBox="1">
                <a:spLocks/>
              </p:cNvSpPr>
              <p:nvPr/>
            </p:nvSpPr>
            <p:spPr bwMode="auto">
              <a:xfrm>
                <a:off x="4678363" y="2274888"/>
                <a:ext cx="1874837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457200" eaLnBrk="1" hangingPunct="1">
                  <a:buFont typeface="Arial" pitchFamily="34" charset="0"/>
                  <a:buNone/>
                  <a:defRPr/>
                </a:pPr>
                <a:r>
                  <a:rPr lang="cs-CZ" altLang="en-US" sz="1000" b="1" dirty="0" smtClean="0">
                    <a:solidFill>
                      <a:schemeClr val="tx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VIDEO MANAGEMENT SYSTEMS</a:t>
                </a:r>
                <a:endParaRPr lang="en-US" altLang="en-US" sz="1000" b="1" dirty="0" smtClean="0">
                  <a:solidFill>
                    <a:schemeClr val="tx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40" name="Zástupný symbol pro text 12"/>
          <p:cNvSpPr>
            <a:spLocks noGrp="1"/>
          </p:cNvSpPr>
          <p:nvPr>
            <p:ph type="body" sz="quarter" idx="13"/>
          </p:nvPr>
        </p:nvSpPr>
        <p:spPr bwMode="auto">
          <a:xfrm>
            <a:off x="1868294" y="220663"/>
            <a:ext cx="4321175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SIP </a:t>
            </a:r>
            <a:r>
              <a:rPr lang="cs-CZ" dirty="0" err="1" smtClean="0"/>
              <a:t>Mic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Zástupný symbol pro text 38"/>
          <p:cNvSpPr>
            <a:spLocks noGrp="1"/>
          </p:cNvSpPr>
          <p:nvPr>
            <p:ph type="body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cap="none" dirty="0" smtClean="0">
                <a:solidFill>
                  <a:srgbClr val="2C2C2C"/>
                </a:solidFill>
              </a:rPr>
              <a:t>ACCESSORIES</a:t>
            </a:r>
            <a:endParaRPr lang="en-US" cap="none" dirty="0" smtClean="0">
              <a:solidFill>
                <a:srgbClr val="2C2C2C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3546282" y="1650696"/>
            <a:ext cx="2003727" cy="2641600"/>
            <a:chOff x="2828595" y="1825625"/>
            <a:chExt cx="2003727" cy="2641600"/>
          </a:xfrm>
        </p:grpSpPr>
        <p:sp>
          <p:nvSpPr>
            <p:cNvPr id="17" name="Obdélník 16"/>
            <p:cNvSpPr/>
            <p:nvPr/>
          </p:nvSpPr>
          <p:spPr bwMode="auto">
            <a:xfrm>
              <a:off x="3162230" y="1825625"/>
              <a:ext cx="1370013" cy="1579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Zástupný symbol pro text 13"/>
            <p:cNvSpPr txBox="1">
              <a:spLocks/>
            </p:cNvSpPr>
            <p:nvPr/>
          </p:nvSpPr>
          <p:spPr bwMode="auto">
            <a:xfrm>
              <a:off x="2828595" y="3548063"/>
              <a:ext cx="2003727" cy="91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-342900" algn="ctr" eaLnBrk="0" hangingPunct="0">
                <a:defRPr/>
              </a:pPr>
              <a:r>
                <a:rPr lang="en-US" sz="1400" dirty="0" smtClean="0">
                  <a:solidFill>
                    <a:srgbClr val="08080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2N IP Audio Power Supply</a:t>
              </a:r>
              <a:endParaRPr lang="cs-CZ" sz="1400" dirty="0" smtClean="0">
                <a:solidFill>
                  <a:srgbClr val="080808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indent="-342900" algn="ctr" eaLnBrk="0" hangingPunct="0">
                <a:defRPr/>
              </a:pPr>
              <a:r>
                <a:rPr lang="cs-CZ" sz="1200" dirty="0" smtClean="0">
                  <a:solidFill>
                    <a:srgbClr val="080808"/>
                  </a:solidFill>
                </a:rPr>
                <a:t>914102E/GB/US</a:t>
              </a:r>
              <a:endParaRPr lang="cs-CZ" sz="1200" dirty="0">
                <a:solidFill>
                  <a:srgbClr val="080808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9" name="Obrázek 18" descr="914102E_GB_US_ip_audio_power_supply_475x290.png"/>
            <p:cNvPicPr>
              <a:picLocks noChangeAspect="1"/>
            </p:cNvPicPr>
            <p:nvPr/>
          </p:nvPicPr>
          <p:blipFill>
            <a:blip r:embed="rId3" cstate="print"/>
            <a:srcRect l="24412" r="25783"/>
            <a:stretch>
              <a:fillRect/>
            </a:stretch>
          </p:blipFill>
          <p:spPr>
            <a:xfrm>
              <a:off x="3162230" y="1825625"/>
              <a:ext cx="1304648" cy="1599288"/>
            </a:xfrm>
            <a:prstGeom prst="rect">
              <a:avLst/>
            </a:prstGeom>
          </p:spPr>
        </p:pic>
      </p:grpSp>
      <p:sp>
        <p:nvSpPr>
          <p:cNvPr id="21" name="Zástupný symbol pro text 12"/>
          <p:cNvSpPr>
            <a:spLocks noGrp="1"/>
          </p:cNvSpPr>
          <p:nvPr>
            <p:ph type="body" sz="quarter" idx="13"/>
          </p:nvPr>
        </p:nvSpPr>
        <p:spPr bwMode="auto">
          <a:xfrm>
            <a:off x="1860731" y="220663"/>
            <a:ext cx="43200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SIP </a:t>
            </a:r>
            <a:r>
              <a:rPr lang="cs-CZ" dirty="0" err="1" smtClean="0"/>
              <a:t>Mic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N_company_presentation_16_9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000" dirty="0" err="1">
            <a:solidFill>
              <a:schemeClr val="tx1">
                <a:lumMod val="50000"/>
              </a:schemeClr>
            </a:solidFill>
            <a:latin typeface="Verdana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SP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000" dirty="0" err="1">
            <a:solidFill>
              <a:schemeClr val="tx1">
                <a:lumMod val="50000"/>
              </a:schemeClr>
            </a:solidFill>
            <a:latin typeface="Verdana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USP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000" dirty="0" err="1">
            <a:solidFill>
              <a:schemeClr val="tx1">
                <a:lumMod val="50000"/>
              </a:schemeClr>
            </a:solidFill>
            <a:latin typeface="Verdana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2N_company_presentation_16_9</Template>
  <TotalTime>16535</TotalTime>
  <Words>421</Words>
  <Application>Microsoft Office PowerPoint</Application>
  <PresentationFormat>Předvádění na obrazovce (16:9)</PresentationFormat>
  <Paragraphs>77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Verdana</vt:lpstr>
      <vt:lpstr>Calibri</vt:lpstr>
      <vt:lpstr>2N_company_presentation_16_9</vt:lpstr>
      <vt:lpstr>USP</vt:lpstr>
      <vt:lpstr>1_USP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2N TELEKOMUNIKACE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Belanová Stanislava</dc:creator>
  <cp:lastModifiedBy>Holková Lenka</cp:lastModifiedBy>
  <cp:revision>364</cp:revision>
  <cp:lastPrinted>2016-04-12T17:38:22Z</cp:lastPrinted>
  <dcterms:created xsi:type="dcterms:W3CDTF">2016-08-17T10:38:40Z</dcterms:created>
  <dcterms:modified xsi:type="dcterms:W3CDTF">2017-12-14T09:40:45Z</dcterms:modified>
</cp:coreProperties>
</file>